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81" r:id="rId3"/>
    <p:sldId id="257" r:id="rId4"/>
    <p:sldId id="265" r:id="rId5"/>
    <p:sldId id="259" r:id="rId6"/>
    <p:sldId id="283" r:id="rId7"/>
    <p:sldId id="264" r:id="rId8"/>
    <p:sldId id="266" r:id="rId9"/>
    <p:sldId id="268" r:id="rId10"/>
    <p:sldId id="269" r:id="rId11"/>
    <p:sldId id="270" r:id="rId12"/>
    <p:sldId id="262" r:id="rId13"/>
    <p:sldId id="282" r:id="rId14"/>
    <p:sldId id="263" r:id="rId15"/>
    <p:sldId id="271" r:id="rId16"/>
    <p:sldId id="267" r:id="rId17"/>
    <p:sldId id="284" r:id="rId18"/>
    <p:sldId id="272" r:id="rId19"/>
    <p:sldId id="273" r:id="rId20"/>
    <p:sldId id="274" r:id="rId21"/>
    <p:sldId id="275" r:id="rId22"/>
    <p:sldId id="277" r:id="rId23"/>
    <p:sldId id="278" r:id="rId24"/>
    <p:sldId id="279" r:id="rId25"/>
    <p:sldId id="276"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B18A32-4144-4464-AA9A-9F7920F67588}" v="4" dt="2023-07-30T18:28:11.4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138"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dget Good" userId="3106df7fe09c96aa" providerId="LiveId" clId="{8FB18A32-4144-4464-AA9A-9F7920F67588}"/>
    <pc:docChg chg="undo redo custSel addSld modSld sldOrd">
      <pc:chgData name="Bridget Good" userId="3106df7fe09c96aa" providerId="LiveId" clId="{8FB18A32-4144-4464-AA9A-9F7920F67588}" dt="2023-07-30T18:28:22.520" v="1176" actId="14100"/>
      <pc:docMkLst>
        <pc:docMk/>
      </pc:docMkLst>
      <pc:sldChg chg="modSp mod">
        <pc:chgData name="Bridget Good" userId="3106df7fe09c96aa" providerId="LiveId" clId="{8FB18A32-4144-4464-AA9A-9F7920F67588}" dt="2023-07-30T15:33:05.734" v="915" actId="20577"/>
        <pc:sldMkLst>
          <pc:docMk/>
          <pc:sldMk cId="902228682" sldId="265"/>
        </pc:sldMkLst>
        <pc:spChg chg="mod">
          <ac:chgData name="Bridget Good" userId="3106df7fe09c96aa" providerId="LiveId" clId="{8FB18A32-4144-4464-AA9A-9F7920F67588}" dt="2023-07-30T15:33:05.734" v="915" actId="20577"/>
          <ac:spMkLst>
            <pc:docMk/>
            <pc:sldMk cId="902228682" sldId="265"/>
            <ac:spMk id="6" creationId="{0DF2FFB0-ADB0-F212-9B21-FE4A41A4A5AC}"/>
          </ac:spMkLst>
        </pc:spChg>
      </pc:sldChg>
      <pc:sldChg chg="delSp modSp mod ord setBg">
        <pc:chgData name="Bridget Good" userId="3106df7fe09c96aa" providerId="LiveId" clId="{8FB18A32-4144-4464-AA9A-9F7920F67588}" dt="2023-07-29T14:08:28.133" v="911"/>
        <pc:sldMkLst>
          <pc:docMk/>
          <pc:sldMk cId="3751900568" sldId="281"/>
        </pc:sldMkLst>
        <pc:spChg chg="mod">
          <ac:chgData name="Bridget Good" userId="3106df7fe09c96aa" providerId="LiveId" clId="{8FB18A32-4144-4464-AA9A-9F7920F67588}" dt="2023-07-29T13:59:08.100" v="789" actId="14100"/>
          <ac:spMkLst>
            <pc:docMk/>
            <pc:sldMk cId="3751900568" sldId="281"/>
            <ac:spMk id="2" creationId="{82F479AA-584A-8276-69F3-4166E2055995}"/>
          </ac:spMkLst>
        </pc:spChg>
        <pc:spChg chg="mod">
          <ac:chgData name="Bridget Good" userId="3106df7fe09c96aa" providerId="LiveId" clId="{8FB18A32-4144-4464-AA9A-9F7920F67588}" dt="2023-07-29T14:07:07.727" v="909" actId="122"/>
          <ac:spMkLst>
            <pc:docMk/>
            <pc:sldMk cId="3751900568" sldId="281"/>
            <ac:spMk id="3" creationId="{D633747B-C756-A44D-83D1-3BE32E37AE9A}"/>
          </ac:spMkLst>
        </pc:spChg>
        <pc:spChg chg="del mod">
          <ac:chgData name="Bridget Good" userId="3106df7fe09c96aa" providerId="LiveId" clId="{8FB18A32-4144-4464-AA9A-9F7920F67588}" dt="2023-07-29T13:54:57.271" v="616" actId="478"/>
          <ac:spMkLst>
            <pc:docMk/>
            <pc:sldMk cId="3751900568" sldId="281"/>
            <ac:spMk id="7" creationId="{2303B405-18EA-C4C5-3787-62A0C575EBC3}"/>
          </ac:spMkLst>
        </pc:spChg>
        <pc:spChg chg="del">
          <ac:chgData name="Bridget Good" userId="3106df7fe09c96aa" providerId="LiveId" clId="{8FB18A32-4144-4464-AA9A-9F7920F67588}" dt="2023-07-29T13:58:33.871" v="783" actId="26606"/>
          <ac:spMkLst>
            <pc:docMk/>
            <pc:sldMk cId="3751900568" sldId="281"/>
            <ac:spMk id="9" creationId="{83CD2995-EC96-40C9-A0AD-9AA84AAE0E14}"/>
          </ac:spMkLst>
        </pc:spChg>
        <pc:picChg chg="mod">
          <ac:chgData name="Bridget Good" userId="3106df7fe09c96aa" providerId="LiveId" clId="{8FB18A32-4144-4464-AA9A-9F7920F67588}" dt="2023-07-29T14:05:49.804" v="846" actId="29295"/>
          <ac:picMkLst>
            <pc:docMk/>
            <pc:sldMk cId="3751900568" sldId="281"/>
            <ac:picMk id="5" creationId="{F1527EB7-5099-AF06-1EC2-D063F8D5AA54}"/>
          </ac:picMkLst>
        </pc:picChg>
      </pc:sldChg>
      <pc:sldChg chg="addSp delSp modSp new mod setBg addAnim setClrOvrMap">
        <pc:chgData name="Bridget Good" userId="3106df7fe09c96aa" providerId="LiveId" clId="{8FB18A32-4144-4464-AA9A-9F7920F67588}" dt="2023-07-30T15:49:46.419" v="977" actId="255"/>
        <pc:sldMkLst>
          <pc:docMk/>
          <pc:sldMk cId="3940343311" sldId="283"/>
        </pc:sldMkLst>
        <pc:spChg chg="mod">
          <ac:chgData name="Bridget Good" userId="3106df7fe09c96aa" providerId="LiveId" clId="{8FB18A32-4144-4464-AA9A-9F7920F67588}" dt="2023-07-30T15:45:35.779" v="942" actId="26606"/>
          <ac:spMkLst>
            <pc:docMk/>
            <pc:sldMk cId="3940343311" sldId="283"/>
            <ac:spMk id="2" creationId="{21914F8F-72D5-4E72-F03C-3D76572173F0}"/>
          </ac:spMkLst>
        </pc:spChg>
        <pc:spChg chg="del">
          <ac:chgData name="Bridget Good" userId="3106df7fe09c96aa" providerId="LiveId" clId="{8FB18A32-4144-4464-AA9A-9F7920F67588}" dt="2023-07-30T15:44:56.836" v="917" actId="478"/>
          <ac:spMkLst>
            <pc:docMk/>
            <pc:sldMk cId="3940343311" sldId="283"/>
            <ac:spMk id="3" creationId="{E4FCE47C-AF70-2489-977A-B0BE7095E30F}"/>
          </ac:spMkLst>
        </pc:spChg>
        <pc:spChg chg="add mod">
          <ac:chgData name="Bridget Good" userId="3106df7fe09c96aa" providerId="LiveId" clId="{8FB18A32-4144-4464-AA9A-9F7920F67588}" dt="2023-07-30T15:49:46.419" v="977" actId="255"/>
          <ac:spMkLst>
            <pc:docMk/>
            <pc:sldMk cId="3940343311" sldId="283"/>
            <ac:spMk id="10" creationId="{A012DDB1-B832-310A-B01C-40E5CC433A35}"/>
          </ac:spMkLst>
        </pc:spChg>
        <pc:spChg chg="add">
          <ac:chgData name="Bridget Good" userId="3106df7fe09c96aa" providerId="LiveId" clId="{8FB18A32-4144-4464-AA9A-9F7920F67588}" dt="2023-07-30T15:45:35.779" v="942" actId="26606"/>
          <ac:spMkLst>
            <pc:docMk/>
            <pc:sldMk cId="3940343311" sldId="283"/>
            <ac:spMk id="13" creationId="{6A506655-B970-47ED-BFDA-5838E0B16DE3}"/>
          </ac:spMkLst>
        </pc:spChg>
        <pc:spChg chg="add">
          <ac:chgData name="Bridget Good" userId="3106df7fe09c96aa" providerId="LiveId" clId="{8FB18A32-4144-4464-AA9A-9F7920F67588}" dt="2023-07-30T15:45:35.779" v="942" actId="26606"/>
          <ac:spMkLst>
            <pc:docMk/>
            <pc:sldMk cId="3940343311" sldId="283"/>
            <ac:spMk id="15" creationId="{32F4128B-B32E-45A4-BB94-297D82C30043}"/>
          </ac:spMkLst>
        </pc:spChg>
        <pc:picChg chg="add mod ord">
          <ac:chgData name="Bridget Good" userId="3106df7fe09c96aa" providerId="LiveId" clId="{8FB18A32-4144-4464-AA9A-9F7920F67588}" dt="2023-07-30T15:45:35.779" v="942" actId="26606"/>
          <ac:picMkLst>
            <pc:docMk/>
            <pc:sldMk cId="3940343311" sldId="283"/>
            <ac:picMk id="4" creationId="{E8CB817C-2506-24D9-34B0-42B1DC0DBB2C}"/>
          </ac:picMkLst>
        </pc:picChg>
        <pc:picChg chg="add del">
          <ac:chgData name="Bridget Good" userId="3106df7fe09c96aa" providerId="LiveId" clId="{8FB18A32-4144-4464-AA9A-9F7920F67588}" dt="2023-07-30T15:45:28.755" v="939" actId="478"/>
          <ac:picMkLst>
            <pc:docMk/>
            <pc:sldMk cId="3940343311" sldId="283"/>
            <ac:picMk id="6" creationId="{0ECB60DA-9A39-8D24-7892-B15BB099181B}"/>
          </ac:picMkLst>
        </pc:picChg>
        <pc:picChg chg="add del mod">
          <ac:chgData name="Bridget Good" userId="3106df7fe09c96aa" providerId="LiveId" clId="{8FB18A32-4144-4464-AA9A-9F7920F67588}" dt="2023-07-30T15:47:33.042" v="943" actId="478"/>
          <ac:picMkLst>
            <pc:docMk/>
            <pc:sldMk cId="3940343311" sldId="283"/>
            <ac:picMk id="8" creationId="{F32A30B4-5B9E-7527-53C6-39F19CC24A5F}"/>
          </ac:picMkLst>
        </pc:picChg>
      </pc:sldChg>
      <pc:sldChg chg="addSp delSp modSp new mod ord setBg">
        <pc:chgData name="Bridget Good" userId="3106df7fe09c96aa" providerId="LiveId" clId="{8FB18A32-4144-4464-AA9A-9F7920F67588}" dt="2023-07-30T18:28:22.520" v="1176" actId="14100"/>
        <pc:sldMkLst>
          <pc:docMk/>
          <pc:sldMk cId="2829213438" sldId="284"/>
        </pc:sldMkLst>
        <pc:spChg chg="mod">
          <ac:chgData name="Bridget Good" userId="3106df7fe09c96aa" providerId="LiveId" clId="{8FB18A32-4144-4464-AA9A-9F7920F67588}" dt="2023-07-30T18:25:39.369" v="1003" actId="255"/>
          <ac:spMkLst>
            <pc:docMk/>
            <pc:sldMk cId="2829213438" sldId="284"/>
            <ac:spMk id="2" creationId="{4BAB3125-7EDE-29F4-BCFB-6E0457269A6F}"/>
          </ac:spMkLst>
        </pc:spChg>
        <pc:spChg chg="del">
          <ac:chgData name="Bridget Good" userId="3106df7fe09c96aa" providerId="LiveId" clId="{8FB18A32-4144-4464-AA9A-9F7920F67588}" dt="2023-07-30T18:25:29.743" v="1000" actId="26606"/>
          <ac:spMkLst>
            <pc:docMk/>
            <pc:sldMk cId="2829213438" sldId="284"/>
            <ac:spMk id="3" creationId="{A757D4BD-53C4-E352-C9BD-42C3F3A95D94}"/>
          </ac:spMkLst>
        </pc:spChg>
        <pc:spChg chg="add mod">
          <ac:chgData name="Bridget Good" userId="3106df7fe09c96aa" providerId="LiveId" clId="{8FB18A32-4144-4464-AA9A-9F7920F67588}" dt="2023-07-30T18:28:22.520" v="1176" actId="14100"/>
          <ac:spMkLst>
            <pc:docMk/>
            <pc:sldMk cId="2829213438" sldId="284"/>
            <ac:spMk id="4" creationId="{1E167876-D34A-4417-B920-B6DBB15F01B0}"/>
          </ac:spMkLst>
        </pc:spChg>
        <pc:picChg chg="add">
          <ac:chgData name="Bridget Good" userId="3106df7fe09c96aa" providerId="LiveId" clId="{8FB18A32-4144-4464-AA9A-9F7920F67588}" dt="2023-07-30T18:25:29.743" v="1000" actId="26606"/>
          <ac:picMkLst>
            <pc:docMk/>
            <pc:sldMk cId="2829213438" sldId="284"/>
            <ac:picMk id="5" creationId="{9FD8D5D1-EA21-C9AB-CA38-5BB7E4721A8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lgn="r"/>
            <a:fld id="{1449AA12-8195-4182-A7AC-2E7E59DFBDAF}" type="datetimeFigureOut">
              <a:rPr lang="en-US" smtClean="0"/>
              <a:pPr algn="r"/>
              <a:t>7/27/2023</a:t>
            </a:fld>
            <a:endParaRPr lang="en-US"/>
          </a:p>
        </p:txBody>
      </p:sp>
      <p:sp>
        <p:nvSpPr>
          <p:cNvPr id="8" name="Footer Placeholder 7"/>
          <p:cNvSpPr>
            <a:spLocks noGrp="1"/>
          </p:cNvSpPr>
          <p:nvPr>
            <p:ph type="ftr" sz="quarter" idx="11"/>
          </p:nvPr>
        </p:nvSpPr>
        <p:spPr/>
        <p:txBody>
          <a:bodyPr/>
          <a:lstStyle/>
          <a:p>
            <a:pPr algn="l"/>
            <a:endParaRPr lang="en-US" dirty="0"/>
          </a:p>
        </p:txBody>
      </p:sp>
      <p:sp>
        <p:nvSpPr>
          <p:cNvPr id="9" name="Slide Number Placeholder 8"/>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70487278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49AA12-8195-4182-A7AC-2E7E59DFBDAF}" type="datetimeFigureOut">
              <a:rPr lang="en-US" smtClean="0"/>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552663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449AA12-8195-4182-A7AC-2E7E59DFBDAF}" type="datetimeFigureOut">
              <a:rPr lang="en-US" smtClean="0"/>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26771167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449AA12-8195-4182-A7AC-2E7E59DFBDAF}" type="datetimeFigureOut">
              <a:rPr lang="en-US" smtClean="0"/>
              <a:t>7/27/2023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64609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1449AA12-8195-4182-A7AC-2E7E59DFBDAF}" type="datetimeFigureOut">
              <a:rPr lang="en-US" smtClean="0"/>
              <a:pPr/>
              <a:t>7/27/2023</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4DFC975-2FD7-44A5-9E78-ECBA46156075}"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7078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49AA12-8195-4182-A7AC-2E7E59DFBDAF}" type="datetimeFigureOut">
              <a:rPr lang="en-US" smtClean="0"/>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661432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9AA12-8195-4182-A7AC-2E7E59DFBDAF}" type="datetimeFigureOut">
              <a:rPr lang="en-US" smtClean="0"/>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741152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1449AA12-8195-4182-A7AC-2E7E59DFBDAF}" type="datetimeFigureOut">
              <a:rPr lang="en-US" smtClean="0"/>
              <a:t>7/27/2023</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269112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449AA12-8195-4182-A7AC-2E7E59DFBDAF}" type="datetimeFigureOut">
              <a:rPr lang="en-US" smtClean="0"/>
              <a:t>7/27/2023</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26698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9AA12-8195-4182-A7AC-2E7E59DFBDAF}"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019050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9AA12-8195-4182-A7AC-2E7E59DFBDAF}"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589522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449AA12-8195-4182-A7AC-2E7E59DFBDAF}" type="datetimeFigureOut">
              <a:rPr lang="en-US" smtClean="0"/>
              <a:pPr/>
              <a:t>7/27/2023</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13370030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uploads.westernenergy.org/2015/12/09114822/0845-0945_4_Regional_Impact_Perspective_Patrick_Massey.pdf"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hyperlink" Target="https://digital.osl.state.or.us/islandora/object/osl:68546" TargetMode="External"/><Relationship Id="rId4" Type="http://schemas.openxmlformats.org/officeDocument/2006/relationships/hyperlink" Target="http://wleog.org/wp-content/uploads/2014/06/2015-hour-and-a-half-Cascadia-Infrastructure.pdf"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dxscholar.library.pdx.edu/cgi/viewcontent.cgi?article=1030&amp;context=hrac_pub"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redcross.org/get-help/how-to-prepare-for-emergencies/types-of-emergencies/winter-storm/hypothermia-and-frostbite.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hyperlink" Target="https://www.wweek.com/news/2022/11/02/blazes-that-begin-in-homeless-camps-now-account-for-nearly-half-the-fires-in-portland/" TargetMode="External"/><Relationship Id="rId4" Type="http://schemas.openxmlformats.org/officeDocument/2006/relationships/hyperlink" Target="https://www.redcross.org/get-help/how-to-prepare-for-emergencies/types-of-emergencies/extreme-heat-safety.htm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link.springer.com/article/10.1007/s00445-022-01542-y"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oregon.gov/newsroom/Pages/NewsDetail.aspx?newsid=155386#:~:text=June%20is%20Search%20and%20Rescue%20Month%20in%20Oregon%3A,summer%20June%2005%2C%202023%20https%3A%2F%2Fwww.weather.gov%20https%3A%2F%2Ftripcheck.com%20https%3A%2F%2Fgisapps.odf.oregon.gov%2Ffirerestrictions%2FPF...%20https%3A%2F%2Fwww.fcc.gov%2Fconsumers%2Fguides%2Fwireless-emer"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amazon.com/gp/product/B004X4J5ZK/ref=ox_sc_act_title_1?smid=A19NVE4G6SOT2C&amp;psc=1"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oregon.gov/oem/Documents/OSSPAC-18-02%20Mass%20Care%20Final%20report.pdf"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honolulu.gov/rep/site/dem/dem_imgs/Twin_Bucket_Emergency_Toilet_Portland_Bureau_of_Emergency_Management.pdf" TargetMode="Externa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6" name="Picture 1" descr="Houses in a subdivision">
            <a:extLst>
              <a:ext uri="{FF2B5EF4-FFF2-40B4-BE49-F238E27FC236}">
                <a16:creationId xmlns:a16="http://schemas.microsoft.com/office/drawing/2014/main" id="{D2E7342E-FB22-1C27-D6D4-A9D33ED627A5}"/>
              </a:ext>
            </a:extLst>
          </p:cNvPr>
          <p:cNvPicPr>
            <a:picLocks noChangeAspect="1"/>
          </p:cNvPicPr>
          <p:nvPr/>
        </p:nvPicPr>
        <p:blipFill rotWithShape="1">
          <a:blip r:embed="rId2">
            <a:duotone>
              <a:schemeClr val="accent2">
                <a:shade val="45000"/>
                <a:satMod val="135000"/>
              </a:schemeClr>
              <a:prstClr val="white"/>
            </a:duotone>
            <a:alphaModFix amt="50000"/>
          </a:blip>
          <a:srcRect t="7865" b="7866"/>
          <a:stretch/>
        </p:blipFill>
        <p:spPr>
          <a:xfrm>
            <a:off x="20" y="10"/>
            <a:ext cx="12191980" cy="6857990"/>
          </a:xfrm>
          <a:prstGeom prst="rect">
            <a:avLst/>
          </a:prstGeom>
        </p:spPr>
      </p:pic>
      <p:sp>
        <p:nvSpPr>
          <p:cNvPr id="4" name="TextBox 3">
            <a:extLst>
              <a:ext uri="{FF2B5EF4-FFF2-40B4-BE49-F238E27FC236}">
                <a16:creationId xmlns:a16="http://schemas.microsoft.com/office/drawing/2014/main" id="{23836FFE-6510-C1A0-67FE-76FAB3650FCE}"/>
              </a:ext>
            </a:extLst>
          </p:cNvPr>
          <p:cNvSpPr txBox="1"/>
          <p:nvPr/>
        </p:nvSpPr>
        <p:spPr>
          <a:xfrm>
            <a:off x="1600200" y="2386744"/>
            <a:ext cx="8991600" cy="1645920"/>
          </a:xfrm>
          <a:prstGeom prst="rect">
            <a:avLst/>
          </a:prstGeom>
        </p:spPr>
        <p:txBody>
          <a:bodyPr vert="horz" lIns="274320" tIns="182880" rIns="274320" bIns="182880" rtlCol="0" anchor="ctr" anchorCtr="1">
            <a:normAutofit/>
          </a:bodyPr>
          <a:lstStyle/>
          <a:p>
            <a:pPr algn="ctr" defTabSz="914400">
              <a:lnSpc>
                <a:spcPct val="90000"/>
              </a:lnSpc>
              <a:spcBef>
                <a:spcPct val="0"/>
              </a:spcBef>
              <a:spcAft>
                <a:spcPts val="600"/>
              </a:spcAft>
            </a:pPr>
            <a:r>
              <a:rPr lang="en-US" sz="3500" b="1" cap="all" spc="200">
                <a:solidFill>
                  <a:srgbClr val="262626"/>
                </a:solidFill>
                <a:latin typeface="+mj-lt"/>
                <a:ea typeface="+mj-ea"/>
                <a:cs typeface="+mj-cs"/>
              </a:rPr>
              <a:t>Creekside Neighborhood Preparedness Get-Togethers</a:t>
            </a:r>
          </a:p>
        </p:txBody>
      </p:sp>
    </p:spTree>
    <p:extLst>
      <p:ext uri="{BB962C8B-B14F-4D97-AF65-F5344CB8AC3E}">
        <p14:creationId xmlns:p14="http://schemas.microsoft.com/office/powerpoint/2010/main" val="345020319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reen and dry land">
            <a:extLst>
              <a:ext uri="{FF2B5EF4-FFF2-40B4-BE49-F238E27FC236}">
                <a16:creationId xmlns:a16="http://schemas.microsoft.com/office/drawing/2014/main" id="{F1527EB7-5099-AF06-1EC2-D063F8D5AA54}"/>
              </a:ext>
            </a:extLst>
          </p:cNvPr>
          <p:cNvPicPr>
            <a:picLocks noChangeAspect="1"/>
          </p:cNvPicPr>
          <p:nvPr/>
        </p:nvPicPr>
        <p:blipFill rotWithShape="1">
          <a:blip r:embed="rId2">
            <a:alphaModFix amt="85000"/>
          </a:blip>
          <a:srcRect l="7132" r="6645" b="-1"/>
          <a:stretch/>
        </p:blipFill>
        <p:spPr>
          <a:xfrm>
            <a:off x="20" y="10"/>
            <a:ext cx="12191980"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82F479AA-584A-8276-69F3-4166E2055995}"/>
              </a:ext>
            </a:extLst>
          </p:cNvPr>
          <p:cNvSpPr>
            <a:spLocks noGrp="1"/>
          </p:cNvSpPr>
          <p:nvPr>
            <p:ph type="title"/>
          </p:nvPr>
        </p:nvSpPr>
        <p:spPr>
          <a:xfrm>
            <a:off x="396815" y="130307"/>
            <a:ext cx="11533517" cy="654697"/>
          </a:xfrm>
          <a:solidFill>
            <a:schemeClr val="bg1"/>
          </a:solidFill>
          <a:ln>
            <a:solidFill>
              <a:schemeClr val="tx1"/>
            </a:solidFill>
          </a:ln>
        </p:spPr>
        <p:txBody>
          <a:bodyPr vert="horz" lIns="182880" tIns="182880" rIns="182880" bIns="182880" rtlCol="0" anchor="ctr">
            <a:normAutofit fontScale="90000"/>
          </a:bodyPr>
          <a:lstStyle/>
          <a:p>
            <a:r>
              <a:rPr lang="en-US">
                <a:solidFill>
                  <a:schemeClr val="tx1"/>
                </a:solidFill>
              </a:rPr>
              <a:t>Thought for the day</a:t>
            </a:r>
          </a:p>
        </p:txBody>
      </p:sp>
      <p:sp>
        <p:nvSpPr>
          <p:cNvPr id="3" name="TextBox 2">
            <a:extLst>
              <a:ext uri="{FF2B5EF4-FFF2-40B4-BE49-F238E27FC236}">
                <a16:creationId xmlns:a16="http://schemas.microsoft.com/office/drawing/2014/main" id="{D633747B-C756-A44D-83D1-3BE32E37AE9A}"/>
              </a:ext>
            </a:extLst>
          </p:cNvPr>
          <p:cNvSpPr txBox="1"/>
          <p:nvPr/>
        </p:nvSpPr>
        <p:spPr>
          <a:xfrm>
            <a:off x="258793" y="1068037"/>
            <a:ext cx="11533517" cy="2210002"/>
          </a:xfrm>
          <a:prstGeom prst="rect">
            <a:avLst/>
          </a:prstGeom>
        </p:spPr>
        <p:txBody>
          <a:bodyPr vert="horz" lIns="91440" tIns="45720" rIns="91440" bIns="45720" rtlCol="0">
            <a:noAutofit/>
          </a:bodyPr>
          <a:lstStyle/>
          <a:p>
            <a:pPr defTabSz="914400">
              <a:buClr>
                <a:schemeClr val="accent2"/>
              </a:buClr>
            </a:pPr>
            <a:r>
              <a:rPr lang="en-US" b="1" dirty="0">
                <a:solidFill>
                  <a:schemeClr val="tx1">
                    <a:lumMod val="85000"/>
                    <a:lumOff val="15000"/>
                  </a:schemeClr>
                </a:solidFill>
                <a:latin typeface="Times New Roman" panose="02020603050405020304" pitchFamily="18" charset="0"/>
                <a:cs typeface="Times New Roman" panose="02020603050405020304" pitchFamily="18" charset="0"/>
              </a:rPr>
              <a:t>There have been 42 Cascadia megathrust earthquakes larger than Magnitude 7.5 in the last ≈10,200 years</a:t>
            </a:r>
          </a:p>
          <a:p>
            <a:pPr defTabSz="914400">
              <a:buClr>
                <a:schemeClr val="accent2"/>
              </a:buClr>
            </a:pPr>
            <a:r>
              <a:rPr lang="en-US" sz="1000" b="1" dirty="0">
                <a:solidFill>
                  <a:schemeClr val="tx1">
                    <a:lumMod val="85000"/>
                    <a:lumOff val="15000"/>
                  </a:schemeClr>
                </a:solidFill>
                <a:latin typeface="Times New Roman" panose="02020603050405020304" pitchFamily="18" charset="0"/>
                <a:cs typeface="Times New Roman" panose="02020603050405020304" pitchFamily="18" charset="0"/>
              </a:rPr>
              <a:t> </a:t>
            </a:r>
          </a:p>
          <a:p>
            <a:pPr algn="ctr" defTabSz="914400">
              <a:buClr>
                <a:schemeClr val="accent2"/>
              </a:buClr>
            </a:pPr>
            <a:r>
              <a:rPr lang="en-US" b="1" dirty="0">
                <a:solidFill>
                  <a:schemeClr val="tx1">
                    <a:lumMod val="85000"/>
                    <a:lumOff val="15000"/>
                  </a:schemeClr>
                </a:solidFill>
                <a:latin typeface="Times New Roman" panose="02020603050405020304" pitchFamily="18" charset="0"/>
                <a:cs typeface="Times New Roman" panose="02020603050405020304" pitchFamily="18" charset="0"/>
              </a:rPr>
              <a:t>If the scientific age estimates of those earthquakes are correct…</a:t>
            </a:r>
          </a:p>
          <a:p>
            <a:pPr algn="ctr" defTabSz="914400">
              <a:buClr>
                <a:schemeClr val="accent2"/>
              </a:buClr>
            </a:pPr>
            <a:r>
              <a:rPr lang="en-US" b="1" dirty="0">
                <a:solidFill>
                  <a:schemeClr val="tx1">
                    <a:lumMod val="85000"/>
                    <a:lumOff val="15000"/>
                  </a:schemeClr>
                </a:solidFill>
                <a:latin typeface="Times New Roman" panose="02020603050405020304" pitchFamily="18" charset="0"/>
                <a:cs typeface="Times New Roman" panose="02020603050405020304" pitchFamily="18" charset="0"/>
              </a:rPr>
              <a:t>The Pacific Northwest HAS NOT had an interval longer than 344 years in over 6 millennia. </a:t>
            </a:r>
          </a:p>
          <a:p>
            <a:pPr algn="ctr" defTabSz="914400">
              <a:buClr>
                <a:schemeClr val="accent2"/>
              </a:buClr>
            </a:pPr>
            <a:r>
              <a:rPr lang="en-US" b="1" dirty="0">
                <a:solidFill>
                  <a:schemeClr val="tx1">
                    <a:lumMod val="85000"/>
                    <a:lumOff val="15000"/>
                  </a:schemeClr>
                </a:solidFill>
                <a:latin typeface="Times New Roman" panose="02020603050405020304" pitchFamily="18" charset="0"/>
                <a:cs typeface="Times New Roman" panose="02020603050405020304" pitchFamily="18" charset="0"/>
              </a:rPr>
              <a:t>And the region has already gone 323 years since the last event.</a:t>
            </a:r>
          </a:p>
          <a:p>
            <a:pPr algn="ctr" defTabSz="914400">
              <a:buClr>
                <a:schemeClr val="accent2"/>
              </a:buClr>
            </a:pPr>
            <a:endParaRPr lang="en-US" sz="1000" b="1" dirty="0">
              <a:solidFill>
                <a:schemeClr val="tx1">
                  <a:lumMod val="85000"/>
                  <a:lumOff val="15000"/>
                </a:schemeClr>
              </a:solidFill>
              <a:latin typeface="Times New Roman" panose="02020603050405020304" pitchFamily="18" charset="0"/>
              <a:cs typeface="Times New Roman" panose="02020603050405020304" pitchFamily="18" charset="0"/>
            </a:endParaRPr>
          </a:p>
          <a:p>
            <a:pPr defTabSz="914400">
              <a:buClr>
                <a:schemeClr val="accent2"/>
              </a:buClr>
            </a:pPr>
            <a:r>
              <a:rPr lang="en-US" b="1" dirty="0">
                <a:solidFill>
                  <a:schemeClr val="tx1">
                    <a:lumMod val="85000"/>
                    <a:lumOff val="15000"/>
                  </a:schemeClr>
                </a:solidFill>
                <a:latin typeface="Times New Roman" panose="02020603050405020304" pitchFamily="18" charset="0"/>
                <a:cs typeface="Times New Roman" panose="02020603050405020304" pitchFamily="18" charset="0"/>
              </a:rPr>
              <a:t>The next megathrust earthquake could be minutes from now or way down the road. It can’t be predicted, so the time to get ready… is now! </a:t>
            </a:r>
          </a:p>
          <a:p>
            <a:pPr algn="ctr" defTabSz="914400">
              <a:buClr>
                <a:schemeClr val="accent2"/>
              </a:buClr>
            </a:pPr>
            <a:r>
              <a:rPr lang="en-US" b="1" dirty="0">
                <a:solidFill>
                  <a:schemeClr val="tx1">
                    <a:lumMod val="85000"/>
                    <a:lumOff val="15000"/>
                  </a:schemeClr>
                </a:solidFill>
                <a:latin typeface="Times New Roman" panose="02020603050405020304" pitchFamily="18" charset="0"/>
                <a:cs typeface="Times New Roman" panose="02020603050405020304" pitchFamily="18" charset="0"/>
              </a:rPr>
              <a:t>Be the hero of your story. Take the time to get 2-Weeks-Ready.</a:t>
            </a:r>
          </a:p>
          <a:p>
            <a:pPr defTabSz="914400">
              <a:buClr>
                <a:schemeClr val="accent2"/>
              </a:buClr>
            </a:pPr>
            <a:endParaRPr lang="en-US" b="1" dirty="0">
              <a:solidFill>
                <a:schemeClr val="tx1">
                  <a:lumMod val="85000"/>
                  <a:lumOff val="15000"/>
                </a:schemeClr>
              </a:solidFill>
              <a:latin typeface="Times New Roman" panose="02020603050405020304" pitchFamily="18" charset="0"/>
              <a:cs typeface="Times New Roman" panose="02020603050405020304" pitchFamily="18" charset="0"/>
            </a:endParaRPr>
          </a:p>
          <a:p>
            <a:pPr defTabSz="914400">
              <a:buClr>
                <a:schemeClr val="accent2"/>
              </a:buClr>
            </a:pPr>
            <a:endParaRPr lang="en-US"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1900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7A517-1598-E8D6-01E0-AAF08F6EDA19}"/>
              </a:ext>
            </a:extLst>
          </p:cNvPr>
          <p:cNvSpPr>
            <a:spLocks noGrp="1"/>
          </p:cNvSpPr>
          <p:nvPr>
            <p:ph type="title"/>
          </p:nvPr>
        </p:nvSpPr>
        <p:spPr>
          <a:xfrm>
            <a:off x="5458969" y="2386744"/>
            <a:ext cx="5928358" cy="1645920"/>
          </a:xfrm>
        </p:spPr>
        <p:txBody>
          <a:bodyPr vert="horz" lIns="274320" tIns="182880" rIns="274320" bIns="182880" rtlCol="0" anchor="ctr" anchorCtr="1">
            <a:normAutofit/>
          </a:bodyPr>
          <a:lstStyle/>
          <a:p>
            <a:r>
              <a:rPr lang="en-US" sz="3800"/>
              <a:t>Evacuating vs. sheltering in place</a:t>
            </a:r>
          </a:p>
        </p:txBody>
      </p:sp>
      <p:sp>
        <p:nvSpPr>
          <p:cNvPr id="3" name="Content Placeholder 2">
            <a:extLst>
              <a:ext uri="{FF2B5EF4-FFF2-40B4-BE49-F238E27FC236}">
                <a16:creationId xmlns:a16="http://schemas.microsoft.com/office/drawing/2014/main" id="{621FE3C6-2FAC-F85D-7E1E-FD8F2030A06E}"/>
              </a:ext>
            </a:extLst>
          </p:cNvPr>
          <p:cNvSpPr>
            <a:spLocks noGrp="1"/>
          </p:cNvSpPr>
          <p:nvPr>
            <p:ph idx="1"/>
          </p:nvPr>
        </p:nvSpPr>
        <p:spPr>
          <a:xfrm>
            <a:off x="5458969" y="4352544"/>
            <a:ext cx="5928358" cy="1239894"/>
          </a:xfrm>
        </p:spPr>
        <p:txBody>
          <a:bodyPr vert="horz" lIns="91440" tIns="45720" rIns="91440" bIns="45720" rtlCol="0">
            <a:normAutofit/>
          </a:bodyPr>
          <a:lstStyle/>
          <a:p>
            <a:pPr marL="0" indent="0" algn="ctr">
              <a:buNone/>
            </a:pPr>
            <a:r>
              <a:rPr lang="en-US" sz="2000" dirty="0">
                <a:solidFill>
                  <a:schemeClr val="tx1">
                    <a:lumMod val="75000"/>
                    <a:lumOff val="25000"/>
                  </a:schemeClr>
                </a:solidFill>
              </a:rPr>
              <a:t>Quick 3-slide reminder about the expected impacts for the region…</a:t>
            </a:r>
          </a:p>
        </p:txBody>
      </p:sp>
      <p:pic>
        <p:nvPicPr>
          <p:cNvPr id="5" name="Picture 4" descr="Network with pins">
            <a:extLst>
              <a:ext uri="{FF2B5EF4-FFF2-40B4-BE49-F238E27FC236}">
                <a16:creationId xmlns:a16="http://schemas.microsoft.com/office/drawing/2014/main" id="{D2FA1707-7358-13BC-D82E-C1EA8B397E24}"/>
              </a:ext>
            </a:extLst>
          </p:cNvPr>
          <p:cNvPicPr>
            <a:picLocks noChangeAspect="1"/>
          </p:cNvPicPr>
          <p:nvPr/>
        </p:nvPicPr>
        <p:blipFill rotWithShape="1">
          <a:blip r:embed="rId2"/>
          <a:srcRect l="26762" r="28107"/>
          <a:stretch/>
        </p:blipFill>
        <p:spPr>
          <a:xfrm>
            <a:off x="20" y="10"/>
            <a:ext cx="4654277" cy="6857990"/>
          </a:xfrm>
          <a:prstGeom prst="rect">
            <a:avLst/>
          </a:prstGeom>
        </p:spPr>
      </p:pic>
    </p:spTree>
    <p:extLst>
      <p:ext uri="{BB962C8B-B14F-4D97-AF65-F5344CB8AC3E}">
        <p14:creationId xmlns:p14="http://schemas.microsoft.com/office/powerpoint/2010/main" val="617466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Green and dry land">
            <a:extLst>
              <a:ext uri="{FF2B5EF4-FFF2-40B4-BE49-F238E27FC236}">
                <a16:creationId xmlns:a16="http://schemas.microsoft.com/office/drawing/2014/main" id="{F1527EB7-5099-AF06-1EC2-D063F8D5AA54}"/>
              </a:ext>
            </a:extLst>
          </p:cNvPr>
          <p:cNvPicPr>
            <a:picLocks noChangeAspect="1"/>
          </p:cNvPicPr>
          <p:nvPr/>
        </p:nvPicPr>
        <p:blipFill rotWithShape="1">
          <a:blip r:embed="rId2">
            <a:alphaModFix amt="35000"/>
          </a:blip>
          <a:srcRect l="7131" r="6645"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82F479AA-584A-8276-69F3-4166E2055995}"/>
              </a:ext>
            </a:extLst>
          </p:cNvPr>
          <p:cNvSpPr>
            <a:spLocks noGrp="1"/>
          </p:cNvSpPr>
          <p:nvPr>
            <p:ph type="title"/>
          </p:nvPr>
        </p:nvSpPr>
        <p:spPr>
          <a:xfrm>
            <a:off x="2231136" y="960116"/>
            <a:ext cx="7729728" cy="731520"/>
          </a:xfrm>
          <a:solidFill>
            <a:srgbClr val="000000">
              <a:alpha val="70000"/>
            </a:srgbClr>
          </a:solidFill>
          <a:ln>
            <a:noFill/>
          </a:ln>
        </p:spPr>
        <p:txBody>
          <a:bodyPr vert="horz" lIns="182880" tIns="182880" rIns="182880" bIns="182880" rtlCol="0" anchor="ctr">
            <a:normAutofit/>
          </a:bodyPr>
          <a:lstStyle/>
          <a:p>
            <a:r>
              <a:rPr lang="en-US" sz="2400" kern="1200" cap="all" spc="200" baseline="0" dirty="0">
                <a:solidFill>
                  <a:srgbClr val="FFFFFF"/>
                </a:solidFill>
                <a:latin typeface="+mj-lt"/>
                <a:ea typeface="+mj-ea"/>
                <a:cs typeface="+mj-cs"/>
              </a:rPr>
              <a:t>Expected Impacts</a:t>
            </a:r>
          </a:p>
        </p:txBody>
      </p:sp>
      <p:sp>
        <p:nvSpPr>
          <p:cNvPr id="9" name="Rectangle 8">
            <a:extLst>
              <a:ext uri="{FF2B5EF4-FFF2-40B4-BE49-F238E27FC236}">
                <a16:creationId xmlns:a16="http://schemas.microsoft.com/office/drawing/2014/main" id="{83CD2995-EC96-40C9-A0AD-9AA84AAE0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795524"/>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DF2FFB0-ADB0-F212-9B21-FE4A41A4A5AC}"/>
              </a:ext>
            </a:extLst>
          </p:cNvPr>
          <p:cNvSpPr txBox="1"/>
          <p:nvPr/>
        </p:nvSpPr>
        <p:spPr>
          <a:xfrm>
            <a:off x="176851" y="2479677"/>
            <a:ext cx="11838297" cy="3754874"/>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Area of land impacted by a magnitude 9.0</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140,000 square miles—an area slightly larger than all of Germany</a:t>
            </a:r>
          </a:p>
          <a:p>
            <a:r>
              <a:rPr lang="en-US" sz="1400" i="1"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FEMA Region 10 Cascadia Subduction Zone (CSZ) Earthquake and Tsunami Damage Impacts Overview</a:t>
            </a:r>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Population at risk (based on 2014 data)</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15 million (2021 saw 20,887,470 tourists in Oregon throughout the year)</a:t>
            </a:r>
          </a:p>
          <a:p>
            <a:r>
              <a:rPr lang="en-US" sz="1400" i="1"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OEM: The Impacts of the Cascadia Subduction Zone Earthquake on Oregon</a:t>
            </a:r>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Possible shaking duration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6.68 minutes across a fault that runs 621 miles long and roughly 60 miles wide</a:t>
            </a:r>
          </a:p>
          <a:p>
            <a:r>
              <a:rPr lang="en-US" sz="1400" i="1"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	State of Oregon Cascadia Subduction Zone Catastrophic Earthquake and Tsunami Operations Plan</a:t>
            </a:r>
            <a:endParaRPr lang="en-US" sz="1400" i="1"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2228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Underwater with sunbeams in the background">
            <a:extLst>
              <a:ext uri="{FF2B5EF4-FFF2-40B4-BE49-F238E27FC236}">
                <a16:creationId xmlns:a16="http://schemas.microsoft.com/office/drawing/2014/main" id="{185DCB4A-DCB2-4361-77A2-FDE0C4AA5166}"/>
              </a:ext>
            </a:extLst>
          </p:cNvPr>
          <p:cNvPicPr>
            <a:picLocks noChangeAspect="1"/>
          </p:cNvPicPr>
          <p:nvPr/>
        </p:nvPicPr>
        <p:blipFill rotWithShape="1">
          <a:blip r:embed="rId2">
            <a:alphaModFix amt="40000"/>
          </a:blip>
          <a:srcRect b="15730"/>
          <a:stretch/>
        </p:blipFill>
        <p:spPr>
          <a:xfrm>
            <a:off x="20" y="10"/>
            <a:ext cx="12191980" cy="6857990"/>
          </a:xfrm>
          <a:prstGeom prst="rect">
            <a:avLst/>
          </a:prstGeom>
          <a:ln>
            <a:noFill/>
          </a:ln>
        </p:spPr>
      </p:pic>
      <p:sp>
        <p:nvSpPr>
          <p:cNvPr id="2" name="Title 1">
            <a:extLst>
              <a:ext uri="{FF2B5EF4-FFF2-40B4-BE49-F238E27FC236}">
                <a16:creationId xmlns:a16="http://schemas.microsoft.com/office/drawing/2014/main" id="{DA549937-0D7A-8DA5-8FED-DC2454618925}"/>
              </a:ext>
            </a:extLst>
          </p:cNvPr>
          <p:cNvSpPr>
            <a:spLocks noGrp="1"/>
          </p:cNvSpPr>
          <p:nvPr>
            <p:ph type="title"/>
          </p:nvPr>
        </p:nvSpPr>
        <p:spPr>
          <a:xfrm>
            <a:off x="-20" y="0"/>
            <a:ext cx="12192000" cy="1645920"/>
          </a:xfrm>
          <a:noFill/>
          <a:ln w="38100" cap="sq">
            <a:noFill/>
            <a:miter lim="800000"/>
          </a:ln>
        </p:spPr>
        <p:txBody>
          <a:bodyPr vert="horz" lIns="274320" tIns="182880" rIns="274320" bIns="182880" rtlCol="0" anchor="ctr" anchorCtr="1">
            <a:normAutofit/>
          </a:bodyPr>
          <a:lstStyle/>
          <a:p>
            <a:r>
              <a:rPr lang="en-US" sz="6000" dirty="0">
                <a:solidFill>
                  <a:schemeClr val="tx1"/>
                </a:solidFill>
                <a:latin typeface="Times New Roman" panose="02020603050405020304" pitchFamily="18" charset="0"/>
                <a:cs typeface="Times New Roman" panose="02020603050405020304" pitchFamily="18" charset="0"/>
              </a:rPr>
              <a:t>Oregon Resilience Plan</a:t>
            </a:r>
          </a:p>
        </p:txBody>
      </p:sp>
      <p:sp>
        <p:nvSpPr>
          <p:cNvPr id="4" name="TextBox 3">
            <a:extLst>
              <a:ext uri="{FF2B5EF4-FFF2-40B4-BE49-F238E27FC236}">
                <a16:creationId xmlns:a16="http://schemas.microsoft.com/office/drawing/2014/main" id="{6C3B6794-4706-7230-F87A-203B5ACA0969}"/>
              </a:ext>
            </a:extLst>
          </p:cNvPr>
          <p:cNvSpPr txBox="1"/>
          <p:nvPr/>
        </p:nvSpPr>
        <p:spPr>
          <a:xfrm>
            <a:off x="353703" y="2051357"/>
            <a:ext cx="9842720" cy="347787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24,000 buildings completely destroyed</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85,000 buildings with extensive damage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$32 billion in economic losses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27,600 displaced households… on top of our current housing shortage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10 million tons of debris (1 million dump truck loads)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1,000 tons of feces produced daily… with no running toilets</a:t>
            </a:r>
          </a:p>
        </p:txBody>
      </p:sp>
    </p:spTree>
    <p:extLst>
      <p:ext uri="{BB962C8B-B14F-4D97-AF65-F5344CB8AC3E}">
        <p14:creationId xmlns:p14="http://schemas.microsoft.com/office/powerpoint/2010/main" val="40430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4F8F-72D5-4E72-F03C-3D76572173F0}"/>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a:t>Camping</a:t>
            </a:r>
          </a:p>
        </p:txBody>
      </p:sp>
      <p:sp>
        <p:nvSpPr>
          <p:cNvPr id="13" name="Rectangle 12">
            <a:extLst>
              <a:ext uri="{FF2B5EF4-FFF2-40B4-BE49-F238E27FC236}">
                <a16:creationId xmlns:a16="http://schemas.microsoft.com/office/drawing/2014/main" id="{6A506655-B970-47ED-BFDA-5838E0B16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40555"/>
            <a:ext cx="10911840"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2F4128B-B32E-45A4-BB94-297D82C3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6112"/>
            <a:ext cx="10579608" cy="29809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amping tents hit by the sun rays">
            <a:extLst>
              <a:ext uri="{FF2B5EF4-FFF2-40B4-BE49-F238E27FC236}">
                <a16:creationId xmlns:a16="http://schemas.microsoft.com/office/drawing/2014/main" id="{E8CB817C-2506-24D9-34B0-42B1DC0DBB2C}"/>
              </a:ext>
            </a:extLst>
          </p:cNvPr>
          <p:cNvPicPr>
            <a:picLocks noChangeAspect="1"/>
          </p:cNvPicPr>
          <p:nvPr/>
        </p:nvPicPr>
        <p:blipFill rotWithShape="1">
          <a:blip r:embed="rId2"/>
          <a:srcRect t="18426" r="-2" b="2694"/>
          <a:stretch/>
        </p:blipFill>
        <p:spPr>
          <a:xfrm>
            <a:off x="970790" y="970704"/>
            <a:ext cx="5036481" cy="2651760"/>
          </a:xfrm>
          <a:prstGeom prst="rect">
            <a:avLst/>
          </a:prstGeom>
        </p:spPr>
      </p:pic>
      <p:sp>
        <p:nvSpPr>
          <p:cNvPr id="10" name="TextBox 9">
            <a:extLst>
              <a:ext uri="{FF2B5EF4-FFF2-40B4-BE49-F238E27FC236}">
                <a16:creationId xmlns:a16="http://schemas.microsoft.com/office/drawing/2014/main" id="{A012DDB1-B832-310A-B01C-40E5CC433A35}"/>
              </a:ext>
            </a:extLst>
          </p:cNvPr>
          <p:cNvSpPr txBox="1"/>
          <p:nvPr/>
        </p:nvSpPr>
        <p:spPr>
          <a:xfrm>
            <a:off x="6007271" y="970704"/>
            <a:ext cx="5378534" cy="1015663"/>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CE data from a similar timeframe (January to March) showed 25,678 people experiencing homelessness across the state. </a:t>
            </a:r>
            <a:r>
              <a:rPr lang="en-US" sz="1200" dirty="0">
                <a:latin typeface="Times New Roman" panose="02020603050405020304" pitchFamily="18" charset="0"/>
                <a:cs typeface="Times New Roman" panose="02020603050405020304" pitchFamily="18" charset="0"/>
                <a:hlinkClick r:id="rId3"/>
              </a:rPr>
              <a:t>–Portland State University</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034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Fire extinguisher and hose reel in hotel corridor">
            <a:extLst>
              <a:ext uri="{FF2B5EF4-FFF2-40B4-BE49-F238E27FC236}">
                <a16:creationId xmlns:a16="http://schemas.microsoft.com/office/drawing/2014/main" id="{AE3A6EE5-5F39-87C6-3316-E8D3AB95FF39}"/>
              </a:ext>
            </a:extLst>
          </p:cNvPr>
          <p:cNvPicPr>
            <a:picLocks noChangeAspect="1"/>
          </p:cNvPicPr>
          <p:nvPr/>
        </p:nvPicPr>
        <p:blipFill rotWithShape="1">
          <a:blip r:embed="rId2">
            <a:alphaModFix amt="20000"/>
          </a:blip>
          <a:srcRect t="7865" b="7865"/>
          <a:stretch/>
        </p:blipFill>
        <p:spPr>
          <a:xfrm>
            <a:off x="20" y="10"/>
            <a:ext cx="12191980" cy="6857990"/>
          </a:xfrm>
          <a:prstGeom prst="rect">
            <a:avLst/>
          </a:prstGeom>
        </p:spPr>
      </p:pic>
      <p:sp>
        <p:nvSpPr>
          <p:cNvPr id="13" name="Title 1">
            <a:extLst>
              <a:ext uri="{FF2B5EF4-FFF2-40B4-BE49-F238E27FC236}">
                <a16:creationId xmlns:a16="http://schemas.microsoft.com/office/drawing/2014/main" id="{6CA0A827-D975-059D-6071-96DF8CD33ECB}"/>
              </a:ext>
            </a:extLst>
          </p:cNvPr>
          <p:cNvSpPr>
            <a:spLocks noGrp="1"/>
          </p:cNvSpPr>
          <p:nvPr>
            <p:ph type="title"/>
          </p:nvPr>
        </p:nvSpPr>
        <p:spPr>
          <a:xfrm>
            <a:off x="0" y="0"/>
            <a:ext cx="12192000" cy="1645920"/>
          </a:xfrm>
          <a:noFill/>
          <a:ln w="38100" cap="sq">
            <a:noFill/>
            <a:miter lim="800000"/>
          </a:ln>
        </p:spPr>
        <p:txBody>
          <a:bodyPr vert="horz" lIns="274320" tIns="182880" rIns="274320" bIns="182880" rtlCol="0" anchor="ctr" anchorCtr="1">
            <a:normAutofit fontScale="90000"/>
          </a:bodyPr>
          <a:lstStyle/>
          <a:p>
            <a:r>
              <a:rPr lang="en-US" sz="6000" dirty="0">
                <a:solidFill>
                  <a:schemeClr val="tx1"/>
                </a:solidFill>
                <a:latin typeface="Times New Roman" panose="02020603050405020304" pitchFamily="18" charset="0"/>
                <a:cs typeface="Times New Roman" panose="02020603050405020304" pitchFamily="18" charset="0"/>
              </a:rPr>
              <a:t>Cascadia Rising’s Exercise Scenario Document</a:t>
            </a:r>
          </a:p>
        </p:txBody>
      </p:sp>
      <p:sp>
        <p:nvSpPr>
          <p:cNvPr id="14" name="TextBox 13">
            <a:extLst>
              <a:ext uri="{FF2B5EF4-FFF2-40B4-BE49-F238E27FC236}">
                <a16:creationId xmlns:a16="http://schemas.microsoft.com/office/drawing/2014/main" id="{BCC88AF9-C752-70B4-BE55-1B27AFB23A1B}"/>
              </a:ext>
            </a:extLst>
          </p:cNvPr>
          <p:cNvSpPr txBox="1"/>
          <p:nvPr/>
        </p:nvSpPr>
        <p:spPr>
          <a:xfrm>
            <a:off x="424544" y="1748900"/>
            <a:ext cx="4464562" cy="255454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Short-Term Sheltering Requirements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520,000 people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Short-Term Feeding &amp; Hydration Needs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1,300,000 people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Electricity Restoration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1 – 3 months</a:t>
            </a:r>
          </a:p>
        </p:txBody>
      </p:sp>
      <p:sp>
        <p:nvSpPr>
          <p:cNvPr id="15" name="TextBox 14">
            <a:extLst>
              <a:ext uri="{FF2B5EF4-FFF2-40B4-BE49-F238E27FC236}">
                <a16:creationId xmlns:a16="http://schemas.microsoft.com/office/drawing/2014/main" id="{BC94103F-6DED-C35C-F881-8F1CC94DA913}"/>
              </a:ext>
            </a:extLst>
          </p:cNvPr>
          <p:cNvSpPr txBox="1"/>
          <p:nvPr/>
        </p:nvSpPr>
        <p:spPr>
          <a:xfrm>
            <a:off x="7302896" y="1844917"/>
            <a:ext cx="3795688" cy="255454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Water &amp; Wastewater Restoration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1 month – 1 year</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Top-Priority Highways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6 – 12 months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Healthcare Facilities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18 months</a:t>
            </a:r>
          </a:p>
        </p:txBody>
      </p:sp>
      <p:sp>
        <p:nvSpPr>
          <p:cNvPr id="17" name="TextBox 16">
            <a:extLst>
              <a:ext uri="{FF2B5EF4-FFF2-40B4-BE49-F238E27FC236}">
                <a16:creationId xmlns:a16="http://schemas.microsoft.com/office/drawing/2014/main" id="{AE252B09-89A7-B6EF-E3BF-CDE0FC6D880D}"/>
              </a:ext>
            </a:extLst>
          </p:cNvPr>
          <p:cNvSpPr txBox="1"/>
          <p:nvPr/>
        </p:nvSpPr>
        <p:spPr>
          <a:xfrm>
            <a:off x="424544" y="4842058"/>
            <a:ext cx="11767435" cy="1323439"/>
          </a:xfrm>
          <a:prstGeom prst="rect">
            <a:avLst/>
          </a:prstGeom>
          <a:noFill/>
        </p:spPr>
        <p:txBody>
          <a:bodyPr wrap="square">
            <a:spAutoFit/>
          </a:bodyPr>
          <a:lstStyle/>
          <a:p>
            <a:r>
              <a:rPr lang="en-US" sz="2000" b="0" i="0" dirty="0">
                <a:solidFill>
                  <a:srgbClr val="0D1E38"/>
                </a:solidFill>
                <a:effectLst/>
                <a:latin typeface="Times New Roman" panose="02020603050405020304" pitchFamily="18" charset="0"/>
                <a:cs typeface="Times New Roman" panose="02020603050405020304" pitchFamily="18" charset="0"/>
              </a:rPr>
              <a:t>Communities will be without working light switches, air conditioners, heaters, refrigerators, gas pumps, ATMs, stoves, and (gulp) electronics. Communications will be down. Toilets won’t flush, many roads will be damaged, and bridges destroyed. Grocery store shelves will sit empty. Pharmacies and doctor’s offices, if standing, will be triaging with minimal resources.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361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A person's feet on a rocky trail&#10;&#10;Description automatically generated">
            <a:extLst>
              <a:ext uri="{FF2B5EF4-FFF2-40B4-BE49-F238E27FC236}">
                <a16:creationId xmlns:a16="http://schemas.microsoft.com/office/drawing/2014/main" id="{79D02D2C-37B3-EF16-8B8F-C8C2ADDDF87F}"/>
              </a:ext>
            </a:extLst>
          </p:cNvPr>
          <p:cNvPicPr>
            <a:picLocks noChangeAspect="1"/>
          </p:cNvPicPr>
          <p:nvPr/>
        </p:nvPicPr>
        <p:blipFill rotWithShape="1">
          <a:blip r:embed="rId2">
            <a:alphaModFix amt="70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8F5A8E1E-FFE8-16FC-AB21-8E2B7EA61749}"/>
              </a:ext>
            </a:extLst>
          </p:cNvPr>
          <p:cNvSpPr>
            <a:spLocks noGrp="1"/>
          </p:cNvSpPr>
          <p:nvPr>
            <p:ph type="title"/>
          </p:nvPr>
        </p:nvSpPr>
        <p:spPr>
          <a:xfrm>
            <a:off x="834511" y="888775"/>
            <a:ext cx="2286000" cy="2286000"/>
          </a:xfrm>
          <a:prstGeom prst="flowChartDocument">
            <a:avLst/>
          </a:prstGeom>
          <a:solidFill>
            <a:srgbClr val="000000">
              <a:alpha val="75000"/>
            </a:srgbClr>
          </a:solidFill>
          <a:ln>
            <a:noFill/>
          </a:ln>
        </p:spPr>
        <p:txBody>
          <a:bodyPr vert="horz" lIns="182880" tIns="182880" rIns="182880" bIns="182880" rtlCol="0" anchor="ctr">
            <a:noAutofit/>
          </a:bodyPr>
          <a:lstStyle/>
          <a:p>
            <a:r>
              <a:rPr lang="en-US" sz="4000" kern="1200" cap="all" spc="200" baseline="0" dirty="0">
                <a:solidFill>
                  <a:srgbClr val="FFFFFF"/>
                </a:solidFill>
                <a:latin typeface="Times New Roman" panose="02020603050405020304" pitchFamily="18" charset="0"/>
                <a:cs typeface="Times New Roman" panose="02020603050405020304" pitchFamily="18" charset="0"/>
              </a:rPr>
              <a:t>Stay</a:t>
            </a:r>
            <a:br>
              <a:rPr lang="en-US" sz="4000" kern="1200" cap="all" spc="200" baseline="0" dirty="0">
                <a:solidFill>
                  <a:srgbClr val="FFFFFF"/>
                </a:solidFill>
                <a:latin typeface="Times New Roman" panose="02020603050405020304" pitchFamily="18" charset="0"/>
                <a:cs typeface="Times New Roman" panose="02020603050405020304" pitchFamily="18" charset="0"/>
              </a:rPr>
            </a:br>
            <a:r>
              <a:rPr lang="en-US" sz="4000" kern="1200" cap="all" spc="200" baseline="0" dirty="0">
                <a:solidFill>
                  <a:srgbClr val="FFFFFF"/>
                </a:solidFill>
                <a:latin typeface="Times New Roman" panose="02020603050405020304" pitchFamily="18" charset="0"/>
                <a:cs typeface="Times New Roman" panose="02020603050405020304" pitchFamily="18" charset="0"/>
              </a:rPr>
              <a:t>or</a:t>
            </a:r>
            <a:br>
              <a:rPr lang="en-US" sz="4000" kern="1200" cap="all" spc="200" baseline="0" dirty="0">
                <a:solidFill>
                  <a:srgbClr val="FFFFFF"/>
                </a:solidFill>
                <a:latin typeface="Times New Roman" panose="02020603050405020304" pitchFamily="18" charset="0"/>
                <a:cs typeface="Times New Roman" panose="02020603050405020304" pitchFamily="18" charset="0"/>
              </a:rPr>
            </a:br>
            <a:r>
              <a:rPr lang="en-US" sz="4000" kern="1200" cap="all" spc="200" baseline="0" dirty="0">
                <a:solidFill>
                  <a:srgbClr val="FFFFFF"/>
                </a:solidFill>
                <a:latin typeface="Times New Roman" panose="02020603050405020304" pitchFamily="18" charset="0"/>
                <a:cs typeface="Times New Roman" panose="02020603050405020304" pitchFamily="18" charset="0"/>
              </a:rPr>
              <a:t>go?</a:t>
            </a:r>
          </a:p>
        </p:txBody>
      </p:sp>
      <p:sp>
        <p:nvSpPr>
          <p:cNvPr id="9" name="Flowchart: Document 8">
            <a:extLst>
              <a:ext uri="{FF2B5EF4-FFF2-40B4-BE49-F238E27FC236}">
                <a16:creationId xmlns:a16="http://schemas.microsoft.com/office/drawing/2014/main" id="{0AD84CCE-B61B-45FD-8942-77C913052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810447"/>
            <a:ext cx="2615184" cy="2615184"/>
          </a:xfrm>
          <a:prstGeom prst="flowChartDocument">
            <a:avLst/>
          </a:prstGeom>
          <a:noFill/>
          <a:ln w="317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026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A person's feet on a rocky trail&#10;&#10;Description automatically generated">
            <a:extLst>
              <a:ext uri="{FF2B5EF4-FFF2-40B4-BE49-F238E27FC236}">
                <a16:creationId xmlns:a16="http://schemas.microsoft.com/office/drawing/2014/main" id="{79D02D2C-37B3-EF16-8B8F-C8C2ADDDF87F}"/>
              </a:ext>
            </a:extLst>
          </p:cNvPr>
          <p:cNvPicPr>
            <a:picLocks noChangeAspect="1"/>
          </p:cNvPicPr>
          <p:nvPr/>
        </p:nvPicPr>
        <p:blipFill rotWithShape="1">
          <a:blip r:embed="rId2">
            <a:alphaModFix amt="20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8F5A8E1E-FFE8-16FC-AB21-8E2B7EA61749}"/>
              </a:ext>
            </a:extLst>
          </p:cNvPr>
          <p:cNvSpPr>
            <a:spLocks noGrp="1"/>
          </p:cNvSpPr>
          <p:nvPr>
            <p:ph type="title"/>
          </p:nvPr>
        </p:nvSpPr>
        <p:spPr>
          <a:xfrm>
            <a:off x="834511" y="888775"/>
            <a:ext cx="2286000" cy="2286000"/>
          </a:xfrm>
          <a:prstGeom prst="flowChartDocument">
            <a:avLst/>
          </a:prstGeom>
          <a:solidFill>
            <a:srgbClr val="000000">
              <a:alpha val="75000"/>
            </a:srgbClr>
          </a:solidFill>
          <a:ln>
            <a:noFill/>
          </a:ln>
        </p:spPr>
        <p:txBody>
          <a:bodyPr vert="horz" lIns="182880" tIns="182880" rIns="182880" bIns="182880" rtlCol="0" anchor="ctr">
            <a:noAutofit/>
          </a:bodyPr>
          <a:lstStyle/>
          <a:p>
            <a:r>
              <a:rPr lang="en-US" sz="4000" kern="1200" cap="all" spc="200" baseline="0" dirty="0">
                <a:solidFill>
                  <a:srgbClr val="FFFFFF"/>
                </a:solidFill>
                <a:latin typeface="Times New Roman" panose="02020603050405020304" pitchFamily="18" charset="0"/>
                <a:cs typeface="Times New Roman" panose="02020603050405020304" pitchFamily="18" charset="0"/>
              </a:rPr>
              <a:t>Stay</a:t>
            </a:r>
            <a:br>
              <a:rPr lang="en-US" sz="4000" kern="1200" cap="all" spc="200" baseline="0" dirty="0">
                <a:solidFill>
                  <a:srgbClr val="FFFFFF"/>
                </a:solidFill>
                <a:latin typeface="Times New Roman" panose="02020603050405020304" pitchFamily="18" charset="0"/>
                <a:cs typeface="Times New Roman" panose="02020603050405020304" pitchFamily="18" charset="0"/>
              </a:rPr>
            </a:br>
            <a:r>
              <a:rPr lang="en-US" sz="4000" kern="1200" cap="all" spc="200" baseline="0" dirty="0">
                <a:solidFill>
                  <a:srgbClr val="FFFFFF"/>
                </a:solidFill>
                <a:latin typeface="Times New Roman" panose="02020603050405020304" pitchFamily="18" charset="0"/>
                <a:cs typeface="Times New Roman" panose="02020603050405020304" pitchFamily="18" charset="0"/>
              </a:rPr>
              <a:t>or</a:t>
            </a:r>
            <a:br>
              <a:rPr lang="en-US" sz="4000" kern="1200" cap="all" spc="200" baseline="0" dirty="0">
                <a:solidFill>
                  <a:srgbClr val="FFFFFF"/>
                </a:solidFill>
                <a:latin typeface="Times New Roman" panose="02020603050405020304" pitchFamily="18" charset="0"/>
                <a:cs typeface="Times New Roman" panose="02020603050405020304" pitchFamily="18" charset="0"/>
              </a:rPr>
            </a:br>
            <a:r>
              <a:rPr lang="en-US" sz="4000" kern="1200" cap="all" spc="200" baseline="0" dirty="0">
                <a:solidFill>
                  <a:srgbClr val="FFFFFF"/>
                </a:solidFill>
                <a:latin typeface="Times New Roman" panose="02020603050405020304" pitchFamily="18" charset="0"/>
                <a:cs typeface="Times New Roman" panose="02020603050405020304" pitchFamily="18" charset="0"/>
              </a:rPr>
              <a:t>go?</a:t>
            </a:r>
          </a:p>
        </p:txBody>
      </p:sp>
      <p:sp>
        <p:nvSpPr>
          <p:cNvPr id="9" name="Flowchart: Document 8">
            <a:extLst>
              <a:ext uri="{FF2B5EF4-FFF2-40B4-BE49-F238E27FC236}">
                <a16:creationId xmlns:a16="http://schemas.microsoft.com/office/drawing/2014/main" id="{0AD84CCE-B61B-45FD-8942-77C913052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810447"/>
            <a:ext cx="2615184" cy="2615184"/>
          </a:xfrm>
          <a:prstGeom prst="flowChartDocument">
            <a:avLst/>
          </a:prstGeom>
          <a:noFill/>
          <a:ln w="317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42098483-DD27-0C26-520F-B09BC9A3D3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3180"/>
          <a:stretch/>
        </p:blipFill>
        <p:spPr bwMode="auto">
          <a:xfrm>
            <a:off x="5325194" y="4150475"/>
            <a:ext cx="6676752" cy="26151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F36298-E23D-72A1-CB06-060719A38910}"/>
              </a:ext>
            </a:extLst>
          </p:cNvPr>
          <p:cNvSpPr txBox="1"/>
          <p:nvPr/>
        </p:nvSpPr>
        <p:spPr>
          <a:xfrm>
            <a:off x="3629891" y="221673"/>
            <a:ext cx="7892190" cy="369332"/>
          </a:xfrm>
          <a:prstGeom prst="rect">
            <a:avLst/>
          </a:prstGeom>
          <a:noFill/>
        </p:spPr>
        <p:txBody>
          <a:bodyPr wrap="square" rtlCol="0">
            <a:spAutoFit/>
          </a:bodyPr>
          <a:lstStyle/>
          <a:p>
            <a:r>
              <a:rPr lang="en-US" dirty="0"/>
              <a:t>Assuming the roads are passible by foot…</a:t>
            </a:r>
          </a:p>
        </p:txBody>
      </p:sp>
    </p:spTree>
    <p:extLst>
      <p:ext uri="{BB962C8B-B14F-4D97-AF65-F5344CB8AC3E}">
        <p14:creationId xmlns:p14="http://schemas.microsoft.com/office/powerpoint/2010/main" val="27372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A snowy road">
            <a:extLst>
              <a:ext uri="{FF2B5EF4-FFF2-40B4-BE49-F238E27FC236}">
                <a16:creationId xmlns:a16="http://schemas.microsoft.com/office/drawing/2014/main" id="{54ED5FC5-7861-9281-533D-6A26218D2EDA}"/>
              </a:ext>
            </a:extLst>
          </p:cNvPr>
          <p:cNvPicPr>
            <a:picLocks noChangeAspect="1"/>
          </p:cNvPicPr>
          <p:nvPr/>
        </p:nvPicPr>
        <p:blipFill rotWithShape="1">
          <a:blip r:embed="rId2"/>
          <a:srcRect t="7874" b="7221"/>
          <a:stretch/>
        </p:blipFill>
        <p:spPr>
          <a:xfrm>
            <a:off x="20" y="10"/>
            <a:ext cx="12191980" cy="6857990"/>
          </a:xfrm>
          <a:prstGeom prst="rect">
            <a:avLst/>
          </a:prstGeom>
        </p:spPr>
      </p:pic>
      <p:sp>
        <p:nvSpPr>
          <p:cNvPr id="2" name="Title 1">
            <a:extLst>
              <a:ext uri="{FF2B5EF4-FFF2-40B4-BE49-F238E27FC236}">
                <a16:creationId xmlns:a16="http://schemas.microsoft.com/office/drawing/2014/main" id="{2D06493B-5A29-EACF-889E-1FEE099A8C34}"/>
              </a:ext>
            </a:extLst>
          </p:cNvPr>
          <p:cNvSpPr>
            <a:spLocks noGrp="1"/>
          </p:cNvSpPr>
          <p:nvPr>
            <p:ph type="title"/>
          </p:nvPr>
        </p:nvSpPr>
        <p:spPr>
          <a:xfrm>
            <a:off x="2231136" y="960116"/>
            <a:ext cx="7729728" cy="731520"/>
          </a:xfrm>
          <a:solidFill>
            <a:srgbClr val="000000">
              <a:alpha val="70000"/>
            </a:srgbClr>
          </a:solidFill>
          <a:ln>
            <a:noFill/>
          </a:ln>
        </p:spPr>
        <p:txBody>
          <a:bodyPr vert="horz" lIns="182880" tIns="182880" rIns="182880" bIns="182880" rtlCol="0" anchor="ctr">
            <a:noAutofit/>
          </a:bodyPr>
          <a:lstStyle/>
          <a:p>
            <a:r>
              <a:rPr lang="en-US" sz="4500" dirty="0">
                <a:solidFill>
                  <a:srgbClr val="FFFFFF"/>
                </a:solidFill>
                <a:latin typeface="Times New Roman" panose="02020603050405020304" pitchFamily="18" charset="0"/>
                <a:cs typeface="Times New Roman" panose="02020603050405020304" pitchFamily="18" charset="0"/>
              </a:rPr>
              <a:t>January 2023 low: -6°</a:t>
            </a:r>
            <a:endParaRPr lang="en-US" sz="4500" kern="1200" cap="all" spc="200" baseline="0" dirty="0">
              <a:solidFill>
                <a:srgbClr val="FFFFFF"/>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83CD2995-EC96-40C9-A0AD-9AA84AAE0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795524"/>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EBF46FF-D46F-9B26-2F52-D95D90494F02}"/>
              </a:ext>
            </a:extLst>
          </p:cNvPr>
          <p:cNvPicPr>
            <a:picLocks noChangeAspect="1"/>
          </p:cNvPicPr>
          <p:nvPr/>
        </p:nvPicPr>
        <p:blipFill>
          <a:blip r:embed="rId3"/>
          <a:stretch>
            <a:fillRect/>
          </a:stretch>
        </p:blipFill>
        <p:spPr>
          <a:xfrm>
            <a:off x="380202" y="5897884"/>
            <a:ext cx="11431595" cy="362001"/>
          </a:xfrm>
          <a:prstGeom prst="rect">
            <a:avLst/>
          </a:prstGeom>
        </p:spPr>
      </p:pic>
      <p:sp>
        <p:nvSpPr>
          <p:cNvPr id="6" name="TextBox 5">
            <a:extLst>
              <a:ext uri="{FF2B5EF4-FFF2-40B4-BE49-F238E27FC236}">
                <a16:creationId xmlns:a16="http://schemas.microsoft.com/office/drawing/2014/main" id="{E4C3FD39-7B1D-DAA8-6E4F-6B0832EDCC8D}"/>
              </a:ext>
            </a:extLst>
          </p:cNvPr>
          <p:cNvSpPr txBox="1"/>
          <p:nvPr/>
        </p:nvSpPr>
        <p:spPr>
          <a:xfrm>
            <a:off x="8695426" y="6550223"/>
            <a:ext cx="3496554"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hlinkClick r:id="rId4"/>
              </a:rPr>
              <a:t>Red Cross Hypothermia &amp; Frostbite Resource</a:t>
            </a:r>
            <a:endParaRPr lang="en-US" sz="1400"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D5A19858-647D-5B60-299C-9154D6DDA119}"/>
              </a:ext>
            </a:extLst>
          </p:cNvPr>
          <p:cNvPicPr>
            <a:picLocks noChangeAspect="1"/>
          </p:cNvPicPr>
          <p:nvPr/>
        </p:nvPicPr>
        <p:blipFill rotWithShape="1">
          <a:blip r:embed="rId5"/>
          <a:srcRect l="56774" t="10521" r="14170"/>
          <a:stretch/>
        </p:blipFill>
        <p:spPr>
          <a:xfrm>
            <a:off x="8482001" y="1981974"/>
            <a:ext cx="3329796" cy="3656820"/>
          </a:xfrm>
          <a:prstGeom prst="rect">
            <a:avLst/>
          </a:prstGeom>
          <a:effectLst>
            <a:softEdge rad="63500"/>
          </a:effectLst>
        </p:spPr>
      </p:pic>
    </p:spTree>
    <p:extLst>
      <p:ext uri="{BB962C8B-B14F-4D97-AF65-F5344CB8AC3E}">
        <p14:creationId xmlns:p14="http://schemas.microsoft.com/office/powerpoint/2010/main" val="2619739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red and white cloud&#10;&#10;Description automatically generated">
            <a:extLst>
              <a:ext uri="{FF2B5EF4-FFF2-40B4-BE49-F238E27FC236}">
                <a16:creationId xmlns:a16="http://schemas.microsoft.com/office/drawing/2014/main" id="{130D9167-F4CA-1F13-CEF0-C471F4BB402E}"/>
              </a:ext>
            </a:extLst>
          </p:cNvPr>
          <p:cNvPicPr>
            <a:picLocks noChangeAspect="1"/>
          </p:cNvPicPr>
          <p:nvPr/>
        </p:nvPicPr>
        <p:blipFill rotWithShape="1">
          <a:blip r:embed="rId2"/>
          <a:srcRect t="8197" b="35553"/>
          <a:stretch/>
        </p:blipFill>
        <p:spPr>
          <a:xfrm>
            <a:off x="20" y="10"/>
            <a:ext cx="12191980" cy="6857990"/>
          </a:xfrm>
          <a:prstGeom prst="rect">
            <a:avLst/>
          </a:prstGeom>
        </p:spPr>
      </p:pic>
      <p:sp>
        <p:nvSpPr>
          <p:cNvPr id="2" name="Title 1">
            <a:extLst>
              <a:ext uri="{FF2B5EF4-FFF2-40B4-BE49-F238E27FC236}">
                <a16:creationId xmlns:a16="http://schemas.microsoft.com/office/drawing/2014/main" id="{D067D299-35D1-E056-05A8-A7218E979939}"/>
              </a:ext>
            </a:extLst>
          </p:cNvPr>
          <p:cNvSpPr>
            <a:spLocks noGrp="1"/>
          </p:cNvSpPr>
          <p:nvPr>
            <p:ph type="title"/>
          </p:nvPr>
        </p:nvSpPr>
        <p:spPr>
          <a:xfrm>
            <a:off x="1738746" y="539472"/>
            <a:ext cx="8991600" cy="1042256"/>
          </a:xfrm>
          <a:prstGeom prst="roundRect">
            <a:avLst>
              <a:gd name="adj" fmla="val 14141"/>
            </a:avLst>
          </a:prstGeom>
          <a:solidFill>
            <a:schemeClr val="bg1">
              <a:alpha val="60000"/>
            </a:schemeClr>
          </a:solidFill>
          <a:ln w="38100" cap="sq">
            <a:solidFill>
              <a:schemeClr val="tx1"/>
            </a:solidFill>
            <a:miter lim="800000"/>
          </a:ln>
        </p:spPr>
        <p:txBody>
          <a:bodyPr vert="horz" lIns="274320" tIns="182880" rIns="274320" bIns="182880" rtlCol="0" anchor="ctr" anchorCtr="1">
            <a:noAutofit/>
          </a:bodyPr>
          <a:lstStyle/>
          <a:p>
            <a:r>
              <a:rPr lang="en-US" sz="4500" dirty="0">
                <a:solidFill>
                  <a:schemeClr val="tx1"/>
                </a:solidFill>
                <a:latin typeface="Times New Roman" panose="02020603050405020304" pitchFamily="18" charset="0"/>
                <a:cs typeface="Times New Roman" panose="02020603050405020304" pitchFamily="18" charset="0"/>
              </a:rPr>
              <a:t>July 2023 High: 97°</a:t>
            </a:r>
          </a:p>
        </p:txBody>
      </p:sp>
      <p:pic>
        <p:nvPicPr>
          <p:cNvPr id="4" name="Picture 3">
            <a:extLst>
              <a:ext uri="{FF2B5EF4-FFF2-40B4-BE49-F238E27FC236}">
                <a16:creationId xmlns:a16="http://schemas.microsoft.com/office/drawing/2014/main" id="{B5BEA044-5A13-9236-C987-1B952EC7F974}"/>
              </a:ext>
            </a:extLst>
          </p:cNvPr>
          <p:cNvPicPr>
            <a:picLocks noChangeAspect="1"/>
          </p:cNvPicPr>
          <p:nvPr/>
        </p:nvPicPr>
        <p:blipFill>
          <a:blip r:embed="rId3"/>
          <a:stretch>
            <a:fillRect/>
          </a:stretch>
        </p:blipFill>
        <p:spPr>
          <a:xfrm>
            <a:off x="389728" y="5937475"/>
            <a:ext cx="11412543" cy="381053"/>
          </a:xfrm>
          <a:prstGeom prst="rect">
            <a:avLst/>
          </a:prstGeom>
        </p:spPr>
      </p:pic>
      <p:sp>
        <p:nvSpPr>
          <p:cNvPr id="6" name="TextBox 5">
            <a:extLst>
              <a:ext uri="{FF2B5EF4-FFF2-40B4-BE49-F238E27FC236}">
                <a16:creationId xmlns:a16="http://schemas.microsoft.com/office/drawing/2014/main" id="{24B0141F-E4A9-BE47-F910-E65EB1249A48}"/>
              </a:ext>
            </a:extLst>
          </p:cNvPr>
          <p:cNvSpPr txBox="1"/>
          <p:nvPr/>
        </p:nvSpPr>
        <p:spPr>
          <a:xfrm>
            <a:off x="9742078" y="6550213"/>
            <a:ext cx="2449902"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hlinkClick r:id="rId4"/>
              </a:rPr>
              <a:t>Red Cross Extreme Heat Safety</a:t>
            </a:r>
            <a:endParaRPr lang="en-US" sz="1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2765848-01E1-D17A-EAF0-EA6809B6CEBD}"/>
              </a:ext>
            </a:extLst>
          </p:cNvPr>
          <p:cNvSpPr txBox="1"/>
          <p:nvPr/>
        </p:nvSpPr>
        <p:spPr>
          <a:xfrm>
            <a:off x="389728" y="2526434"/>
            <a:ext cx="11412543" cy="1015663"/>
          </a:xfrm>
          <a:prstGeom prst="rect">
            <a:avLst/>
          </a:prstGeom>
          <a:noFill/>
        </p:spPr>
        <p:txBody>
          <a:bodyPr wrap="square">
            <a:spAutoFit/>
          </a:bodyPr>
          <a:lstStyle/>
          <a:p>
            <a:pPr algn="l"/>
            <a:r>
              <a:rPr lang="en-US" sz="2000" b="0" i="0" dirty="0">
                <a:solidFill>
                  <a:srgbClr val="191919"/>
                </a:solidFill>
                <a:effectLst/>
                <a:latin typeface="Times New Roman" panose="02020603050405020304" pitchFamily="18" charset="0"/>
                <a:cs typeface="Times New Roman" panose="02020603050405020304" pitchFamily="18" charset="0"/>
              </a:rPr>
              <a:t>“Nearly half of all fires in Portland now start in or near houseless camps—at least 2,048 last year, according to Portland Fire &amp; Rescue data. It’s a remarkable number, given how five years ago, fires among unhoused Portlanders were hardly a blip. Today, there are an average of six a day.” </a:t>
            </a:r>
            <a:r>
              <a:rPr lang="en-US" sz="1200" b="0" i="0" dirty="0">
                <a:solidFill>
                  <a:srgbClr val="191919"/>
                </a:solidFill>
                <a:effectLst/>
                <a:latin typeface="Times New Roman" panose="02020603050405020304" pitchFamily="18" charset="0"/>
                <a:cs typeface="Times New Roman" panose="02020603050405020304" pitchFamily="18" charset="0"/>
                <a:hlinkClick r:id="rId5"/>
              </a:rPr>
              <a:t>– Willamette Week</a:t>
            </a:r>
            <a:endParaRPr lang="en-US" sz="1200" b="0" i="0" dirty="0">
              <a:solidFill>
                <a:srgbClr val="191919"/>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73789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A top view of a volcano erupting">
            <a:extLst>
              <a:ext uri="{FF2B5EF4-FFF2-40B4-BE49-F238E27FC236}">
                <a16:creationId xmlns:a16="http://schemas.microsoft.com/office/drawing/2014/main" id="{644B3B88-B20A-D213-E938-944225444400}"/>
              </a:ext>
            </a:extLst>
          </p:cNvPr>
          <p:cNvPicPr>
            <a:picLocks noChangeAspect="1"/>
          </p:cNvPicPr>
          <p:nvPr/>
        </p:nvPicPr>
        <p:blipFill rotWithShape="1">
          <a:blip r:embed="rId2"/>
          <a:srcRect t="11700" b="4030"/>
          <a:stretch/>
        </p:blipFill>
        <p:spPr>
          <a:xfrm>
            <a:off x="20" y="10"/>
            <a:ext cx="12191980" cy="6857990"/>
          </a:xfrm>
          <a:prstGeom prst="rect">
            <a:avLst/>
          </a:prstGeom>
        </p:spPr>
      </p:pic>
      <p:sp>
        <p:nvSpPr>
          <p:cNvPr id="2" name="Title 1">
            <a:extLst>
              <a:ext uri="{FF2B5EF4-FFF2-40B4-BE49-F238E27FC236}">
                <a16:creationId xmlns:a16="http://schemas.microsoft.com/office/drawing/2014/main" id="{51F2F99B-D7CE-A615-069B-E107B2DAA4A5}"/>
              </a:ext>
            </a:extLst>
          </p:cNvPr>
          <p:cNvSpPr>
            <a:spLocks noGrp="1"/>
          </p:cNvSpPr>
          <p:nvPr>
            <p:ph type="title"/>
          </p:nvPr>
        </p:nvSpPr>
        <p:spPr>
          <a:xfrm>
            <a:off x="669920" y="975039"/>
            <a:ext cx="2539106" cy="2286000"/>
          </a:xfrm>
          <a:prstGeom prst="flowChartDocument">
            <a:avLst/>
          </a:prstGeom>
          <a:solidFill>
            <a:srgbClr val="000000">
              <a:alpha val="75000"/>
            </a:srgbClr>
          </a:solidFill>
          <a:ln>
            <a:noFill/>
          </a:ln>
        </p:spPr>
        <p:txBody>
          <a:bodyPr vert="horz" lIns="182880" tIns="182880" rIns="182880" bIns="182880" rtlCol="0" anchor="ctr">
            <a:normAutofit/>
          </a:bodyPr>
          <a:lstStyle/>
          <a:p>
            <a:r>
              <a:rPr lang="en-US" sz="2000" kern="1200" cap="all" spc="200" baseline="0" dirty="0">
                <a:solidFill>
                  <a:srgbClr val="FFFFFF"/>
                </a:solidFill>
                <a:latin typeface="+mj-lt"/>
                <a:ea typeface="+mj-ea"/>
                <a:cs typeface="+mj-cs"/>
              </a:rPr>
              <a:t>Volcanoes...</a:t>
            </a:r>
            <a:br>
              <a:rPr lang="en-US" sz="2000" kern="1200" cap="all" spc="200" baseline="0" dirty="0">
                <a:solidFill>
                  <a:srgbClr val="FFFFFF"/>
                </a:solidFill>
                <a:latin typeface="+mj-lt"/>
                <a:ea typeface="+mj-ea"/>
                <a:cs typeface="+mj-cs"/>
              </a:rPr>
            </a:br>
            <a:r>
              <a:rPr lang="en-US" sz="2000" kern="1200" cap="all" spc="200" baseline="0" dirty="0">
                <a:solidFill>
                  <a:srgbClr val="FFFFFF"/>
                </a:solidFill>
                <a:latin typeface="+mj-lt"/>
                <a:ea typeface="+mj-ea"/>
                <a:cs typeface="+mj-cs"/>
              </a:rPr>
              <a:t>And</a:t>
            </a:r>
            <a:br>
              <a:rPr lang="en-US" sz="2000" kern="1200" cap="all" spc="200" baseline="0" dirty="0">
                <a:solidFill>
                  <a:srgbClr val="FFFFFF"/>
                </a:solidFill>
                <a:latin typeface="+mj-lt"/>
                <a:ea typeface="+mj-ea"/>
                <a:cs typeface="+mj-cs"/>
              </a:rPr>
            </a:br>
            <a:r>
              <a:rPr lang="en-US" sz="2000" kern="1200" cap="all" spc="200" baseline="0" dirty="0">
                <a:solidFill>
                  <a:srgbClr val="FFFFFF"/>
                </a:solidFill>
                <a:latin typeface="+mj-lt"/>
                <a:ea typeface="+mj-ea"/>
                <a:cs typeface="+mj-cs"/>
              </a:rPr>
              <a:t>Earthquakes</a:t>
            </a:r>
          </a:p>
        </p:txBody>
      </p:sp>
      <p:sp>
        <p:nvSpPr>
          <p:cNvPr id="9" name="Flowchart: Document 8">
            <a:extLst>
              <a:ext uri="{FF2B5EF4-FFF2-40B4-BE49-F238E27FC236}">
                <a16:creationId xmlns:a16="http://schemas.microsoft.com/office/drawing/2014/main" id="{0AD84CCE-B61B-45FD-8942-77C913052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810447"/>
            <a:ext cx="2615184" cy="2615184"/>
          </a:xfrm>
          <a:prstGeom prst="flowChartDocument">
            <a:avLst/>
          </a:prstGeom>
          <a:noFill/>
          <a:ln w="317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7A28251-8EA2-FA7E-2259-07954ABB65BB}"/>
              </a:ext>
            </a:extLst>
          </p:cNvPr>
          <p:cNvSpPr txBox="1"/>
          <p:nvPr/>
        </p:nvSpPr>
        <p:spPr>
          <a:xfrm>
            <a:off x="4934309" y="5296619"/>
            <a:ext cx="7002472" cy="1231106"/>
          </a:xfrm>
          <a:prstGeom prst="rect">
            <a:avLst/>
          </a:prstGeom>
          <a:noFill/>
        </p:spPr>
        <p:txBody>
          <a:bodyPr wrap="square">
            <a:spAutoFit/>
          </a:bodyPr>
          <a:lstStyle/>
          <a:p>
            <a:r>
              <a:rPr lang="en-US" sz="2000" b="0" i="0" dirty="0">
                <a:solidFill>
                  <a:schemeClr val="bg1"/>
                </a:solidFill>
                <a:effectLst/>
                <a:latin typeface="Times New Roman" panose="02020603050405020304" pitchFamily="18" charset="0"/>
                <a:cs typeface="Times New Roman" panose="02020603050405020304" pitchFamily="18" charset="0"/>
              </a:rPr>
              <a:t>"The growing frequency of climate change–related hazards such as wildfires, floods, landslides, and drought increases the chances that they will coincide in space and time with volcanic eruptions.“ </a:t>
            </a:r>
            <a:r>
              <a:rPr lang="en-US" sz="1400" b="0" i="0" dirty="0">
                <a:solidFill>
                  <a:schemeClr val="bg1"/>
                </a:solidFill>
                <a:effectLst/>
                <a:latin typeface="Times New Roman" panose="02020603050405020304" pitchFamily="18" charset="0"/>
                <a:cs typeface="Times New Roman" panose="02020603050405020304" pitchFamily="18" charset="0"/>
                <a:hlinkClick r:id="rId3"/>
              </a:rPr>
              <a:t>– Portland State University</a:t>
            </a:r>
            <a:endParaRPr lang="en-US"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6485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723E-6AAD-605C-E012-73B8750ECEB9}"/>
              </a:ext>
            </a:extLst>
          </p:cNvPr>
          <p:cNvSpPr>
            <a:spLocks noGrp="1"/>
          </p:cNvSpPr>
          <p:nvPr>
            <p:ph type="title"/>
          </p:nvPr>
        </p:nvSpPr>
        <p:spPr>
          <a:xfrm>
            <a:off x="5458969" y="2386744"/>
            <a:ext cx="5928358" cy="1645920"/>
          </a:xfrm>
        </p:spPr>
        <p:txBody>
          <a:bodyPr vert="horz" lIns="274320" tIns="182880" rIns="274320" bIns="182880" rtlCol="0" anchor="ctr" anchorCtr="1">
            <a:noAutofit/>
          </a:bodyPr>
          <a:lstStyle/>
          <a:p>
            <a:r>
              <a:rPr lang="en-US" sz="5000" dirty="0">
                <a:latin typeface="Times New Roman" panose="02020603050405020304" pitchFamily="18" charset="0"/>
                <a:cs typeface="Times New Roman" panose="02020603050405020304" pitchFamily="18" charset="0"/>
              </a:rPr>
              <a:t>We could get lucky</a:t>
            </a:r>
          </a:p>
        </p:txBody>
      </p:sp>
      <p:pic>
        <p:nvPicPr>
          <p:cNvPr id="5" name="Picture 4" descr="A hand holding four-leaf clover">
            <a:extLst>
              <a:ext uri="{FF2B5EF4-FFF2-40B4-BE49-F238E27FC236}">
                <a16:creationId xmlns:a16="http://schemas.microsoft.com/office/drawing/2014/main" id="{85BDD9BB-7CBB-971C-AE24-38D23BF93C54}"/>
              </a:ext>
            </a:extLst>
          </p:cNvPr>
          <p:cNvPicPr>
            <a:picLocks noChangeAspect="1"/>
          </p:cNvPicPr>
          <p:nvPr/>
        </p:nvPicPr>
        <p:blipFill rotWithShape="1">
          <a:blip r:embed="rId2"/>
          <a:srcRect l="11078" r="43620" b="-1"/>
          <a:stretch/>
        </p:blipFill>
        <p:spPr>
          <a:xfrm>
            <a:off x="20" y="10"/>
            <a:ext cx="4654277" cy="6857990"/>
          </a:xfrm>
          <a:prstGeom prst="rect">
            <a:avLst/>
          </a:prstGeom>
        </p:spPr>
      </p:pic>
    </p:spTree>
    <p:extLst>
      <p:ext uri="{BB962C8B-B14F-4D97-AF65-F5344CB8AC3E}">
        <p14:creationId xmlns:p14="http://schemas.microsoft.com/office/powerpoint/2010/main" val="909292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racks on the earth">
            <a:extLst>
              <a:ext uri="{FF2B5EF4-FFF2-40B4-BE49-F238E27FC236}">
                <a16:creationId xmlns:a16="http://schemas.microsoft.com/office/drawing/2014/main" id="{740D5DB4-A32C-659F-DF6D-516691B19C9C}"/>
              </a:ext>
            </a:extLst>
          </p:cNvPr>
          <p:cNvPicPr>
            <a:picLocks noChangeAspect="1"/>
          </p:cNvPicPr>
          <p:nvPr/>
        </p:nvPicPr>
        <p:blipFill rotWithShape="1">
          <a:blip r:embed="rId2">
            <a:alphaModFix amt="40000"/>
          </a:blip>
          <a:srcRect b="4661"/>
          <a:stretch/>
        </p:blipFill>
        <p:spPr>
          <a:xfrm>
            <a:off x="20" y="10"/>
            <a:ext cx="12191980" cy="6857990"/>
          </a:xfrm>
          <a:prstGeom prst="rect">
            <a:avLst/>
          </a:prstGeom>
        </p:spPr>
      </p:pic>
      <p:sp>
        <p:nvSpPr>
          <p:cNvPr id="2" name="Title 1">
            <a:extLst>
              <a:ext uri="{FF2B5EF4-FFF2-40B4-BE49-F238E27FC236}">
                <a16:creationId xmlns:a16="http://schemas.microsoft.com/office/drawing/2014/main" id="{96C60486-D7E9-90CE-BC37-731BEC1E8722}"/>
              </a:ext>
            </a:extLst>
          </p:cNvPr>
          <p:cNvSpPr>
            <a:spLocks noGrp="1"/>
          </p:cNvSpPr>
          <p:nvPr>
            <p:ph type="title"/>
          </p:nvPr>
        </p:nvSpPr>
        <p:spPr>
          <a:xfrm>
            <a:off x="1886528" y="262381"/>
            <a:ext cx="8991600" cy="1645920"/>
          </a:xfrm>
          <a:noFill/>
          <a:ln w="38100" cap="sq">
            <a:solidFill>
              <a:schemeClr val="tx1"/>
            </a:solidFill>
            <a:miter lim="800000"/>
          </a:ln>
        </p:spPr>
        <p:txBody>
          <a:bodyPr vert="horz" lIns="274320" tIns="182880" rIns="274320" bIns="182880" rtlCol="0" anchor="ctr" anchorCtr="1">
            <a:normAutofit/>
          </a:bodyPr>
          <a:lstStyle/>
          <a:p>
            <a:r>
              <a:rPr lang="en-US" sz="6000" dirty="0">
                <a:solidFill>
                  <a:schemeClr val="tx1"/>
                </a:solidFill>
                <a:latin typeface="Times New Roman" panose="02020603050405020304" pitchFamily="18" charset="0"/>
                <a:cs typeface="Times New Roman" panose="02020603050405020304" pitchFamily="18" charset="0"/>
              </a:rPr>
              <a:t>Co-Disasters</a:t>
            </a:r>
          </a:p>
        </p:txBody>
      </p:sp>
      <p:sp>
        <p:nvSpPr>
          <p:cNvPr id="4" name="TextBox 3">
            <a:extLst>
              <a:ext uri="{FF2B5EF4-FFF2-40B4-BE49-F238E27FC236}">
                <a16:creationId xmlns:a16="http://schemas.microsoft.com/office/drawing/2014/main" id="{3CA7071F-B06F-2977-6A41-C9C3B456C889}"/>
              </a:ext>
            </a:extLst>
          </p:cNvPr>
          <p:cNvSpPr txBox="1"/>
          <p:nvPr/>
        </p:nvSpPr>
        <p:spPr>
          <a:xfrm>
            <a:off x="812800" y="2502191"/>
            <a:ext cx="9901382" cy="4401205"/>
          </a:xfrm>
          <a:prstGeom prst="rect">
            <a:avLst/>
          </a:prstGeom>
          <a:noFill/>
        </p:spPr>
        <p:txBody>
          <a:bodyPr wrap="square" rtlCol="0">
            <a:spAutoFit/>
          </a:bodyPr>
          <a:lstStyle/>
          <a:p>
            <a:r>
              <a:rPr lang="en-US" sz="3000" b="1" dirty="0">
                <a:latin typeface="Times New Roman" panose="02020603050405020304" pitchFamily="18" charset="0"/>
                <a:cs typeface="Times New Roman" panose="02020603050405020304" pitchFamily="18" charset="0"/>
              </a:rPr>
              <a:t>Liquefaction</a:t>
            </a:r>
          </a:p>
          <a:p>
            <a:endParaRPr lang="en-US" sz="1000" b="1" dirty="0">
              <a:latin typeface="Times New Roman" panose="02020603050405020304" pitchFamily="18" charset="0"/>
              <a:cs typeface="Times New Roman" panose="02020603050405020304" pitchFamily="18" charset="0"/>
            </a:endParaRPr>
          </a:p>
          <a:p>
            <a:r>
              <a:rPr lang="en-US" sz="3000" b="1" dirty="0">
                <a:latin typeface="Times New Roman" panose="02020603050405020304" pitchFamily="18" charset="0"/>
                <a:cs typeface="Times New Roman" panose="02020603050405020304" pitchFamily="18" charset="0"/>
              </a:rPr>
              <a:t>Landslides</a:t>
            </a:r>
          </a:p>
          <a:p>
            <a:endParaRPr lang="en-US" sz="1000" b="1" dirty="0">
              <a:latin typeface="Times New Roman" panose="02020603050405020304" pitchFamily="18" charset="0"/>
              <a:cs typeface="Times New Roman" panose="02020603050405020304" pitchFamily="18" charset="0"/>
            </a:endParaRPr>
          </a:p>
          <a:p>
            <a:r>
              <a:rPr lang="en-US" sz="3000" b="1" dirty="0">
                <a:latin typeface="Times New Roman" panose="02020603050405020304" pitchFamily="18" charset="0"/>
                <a:cs typeface="Times New Roman" panose="02020603050405020304" pitchFamily="18" charset="0"/>
              </a:rPr>
              <a:t>Co-Seismic Subsidence</a:t>
            </a:r>
          </a:p>
          <a:p>
            <a:endParaRPr lang="en-US" sz="1000" b="1" dirty="0">
              <a:latin typeface="Times New Roman" panose="02020603050405020304" pitchFamily="18" charset="0"/>
              <a:cs typeface="Times New Roman" panose="02020603050405020304" pitchFamily="18" charset="0"/>
            </a:endParaRPr>
          </a:p>
          <a:p>
            <a:r>
              <a:rPr lang="en-US" sz="3000" b="1" dirty="0">
                <a:latin typeface="Times New Roman" panose="02020603050405020304" pitchFamily="18" charset="0"/>
                <a:cs typeface="Times New Roman" panose="02020603050405020304" pitchFamily="18" charset="0"/>
              </a:rPr>
              <a:t>Dam Failures</a:t>
            </a:r>
          </a:p>
          <a:p>
            <a:endParaRPr lang="en-US" sz="1000" b="1" dirty="0">
              <a:latin typeface="Times New Roman" panose="02020603050405020304" pitchFamily="18" charset="0"/>
              <a:cs typeface="Times New Roman" panose="02020603050405020304" pitchFamily="18" charset="0"/>
            </a:endParaRPr>
          </a:p>
          <a:p>
            <a:r>
              <a:rPr lang="en-US" sz="3000" b="1" dirty="0">
                <a:latin typeface="Times New Roman" panose="02020603050405020304" pitchFamily="18" charset="0"/>
                <a:cs typeface="Times New Roman" panose="02020603050405020304" pitchFamily="18" charset="0"/>
              </a:rPr>
              <a:t>Possible Extreme Weather Events</a:t>
            </a:r>
          </a:p>
          <a:p>
            <a:endParaRPr lang="en-US" sz="1000" b="1" dirty="0">
              <a:latin typeface="Times New Roman" panose="02020603050405020304" pitchFamily="18" charset="0"/>
              <a:cs typeface="Times New Roman" panose="02020603050405020304" pitchFamily="18" charset="0"/>
            </a:endParaRPr>
          </a:p>
          <a:p>
            <a:r>
              <a:rPr lang="en-US" sz="3000" b="1" dirty="0">
                <a:latin typeface="Times New Roman" panose="02020603050405020304" pitchFamily="18" charset="0"/>
                <a:cs typeface="Times New Roman" panose="02020603050405020304" pitchFamily="18" charset="0"/>
              </a:rPr>
              <a:t>Possible triggering of the San Andreas or a Cascade Range Volcano</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914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Kettlebells on the floor">
            <a:extLst>
              <a:ext uri="{FF2B5EF4-FFF2-40B4-BE49-F238E27FC236}">
                <a16:creationId xmlns:a16="http://schemas.microsoft.com/office/drawing/2014/main" id="{D4653F46-CDCE-9687-F3C6-CB0A77A87068}"/>
              </a:ext>
            </a:extLst>
          </p:cNvPr>
          <p:cNvPicPr>
            <a:picLocks noChangeAspect="1"/>
          </p:cNvPicPr>
          <p:nvPr/>
        </p:nvPicPr>
        <p:blipFill rotWithShape="1">
          <a:blip r:embed="rId2">
            <a:alphaModFix amt="50000"/>
          </a:blip>
          <a:srcRect t="11022" b="4709"/>
          <a:stretch/>
        </p:blipFill>
        <p:spPr>
          <a:xfrm>
            <a:off x="20" y="10"/>
            <a:ext cx="12191980" cy="6857990"/>
          </a:xfrm>
          <a:prstGeom prst="rect">
            <a:avLst/>
          </a:prstGeom>
        </p:spPr>
      </p:pic>
      <p:sp>
        <p:nvSpPr>
          <p:cNvPr id="2" name="Title 1">
            <a:extLst>
              <a:ext uri="{FF2B5EF4-FFF2-40B4-BE49-F238E27FC236}">
                <a16:creationId xmlns:a16="http://schemas.microsoft.com/office/drawing/2014/main" id="{752D5FA1-5610-F38D-51F6-EF903A98E484}"/>
              </a:ext>
            </a:extLst>
          </p:cNvPr>
          <p:cNvSpPr>
            <a:spLocks noGrp="1"/>
          </p:cNvSpPr>
          <p:nvPr>
            <p:ph type="title"/>
          </p:nvPr>
        </p:nvSpPr>
        <p:spPr>
          <a:xfrm>
            <a:off x="834511" y="975039"/>
            <a:ext cx="2286000" cy="2286000"/>
          </a:xfrm>
          <a:prstGeom prst="flowChartDocument">
            <a:avLst/>
          </a:prstGeom>
          <a:solidFill>
            <a:srgbClr val="000000">
              <a:alpha val="75000"/>
            </a:srgbClr>
          </a:solidFill>
          <a:ln>
            <a:noFill/>
          </a:ln>
        </p:spPr>
        <p:txBody>
          <a:bodyPr vert="horz" lIns="182880" tIns="182880" rIns="182880" bIns="182880" rtlCol="0" anchor="ctr">
            <a:normAutofit/>
          </a:bodyPr>
          <a:lstStyle/>
          <a:p>
            <a:r>
              <a:rPr lang="en-US" sz="3500" kern="1200" cap="all" spc="200" baseline="0" dirty="0">
                <a:solidFill>
                  <a:srgbClr val="FFFFFF"/>
                </a:solidFill>
                <a:latin typeface="Times New Roman" panose="02020603050405020304" pitchFamily="18" charset="0"/>
                <a:cs typeface="Times New Roman" panose="02020603050405020304" pitchFamily="18" charset="0"/>
              </a:rPr>
              <a:t>Weight</a:t>
            </a:r>
            <a:br>
              <a:rPr lang="en-US" sz="3500" kern="1200" cap="all" spc="200" baseline="0" dirty="0">
                <a:solidFill>
                  <a:srgbClr val="FFFFFF"/>
                </a:solidFill>
                <a:latin typeface="Times New Roman" panose="02020603050405020304" pitchFamily="18" charset="0"/>
                <a:cs typeface="Times New Roman" panose="02020603050405020304" pitchFamily="18" charset="0"/>
              </a:rPr>
            </a:br>
            <a:r>
              <a:rPr lang="en-US" sz="3500" kern="1200" cap="all" spc="200" baseline="0" dirty="0">
                <a:solidFill>
                  <a:srgbClr val="FFFFFF"/>
                </a:solidFill>
                <a:latin typeface="Times New Roman" panose="02020603050405020304" pitchFamily="18" charset="0"/>
                <a:cs typeface="Times New Roman" panose="02020603050405020304" pitchFamily="18" charset="0"/>
              </a:rPr>
              <a:t>&amp;</a:t>
            </a:r>
            <a:br>
              <a:rPr lang="en-US" sz="3500" kern="1200" cap="all" spc="200" baseline="0" dirty="0">
                <a:solidFill>
                  <a:srgbClr val="FFFFFF"/>
                </a:solidFill>
                <a:latin typeface="Times New Roman" panose="02020603050405020304" pitchFamily="18" charset="0"/>
                <a:cs typeface="Times New Roman" panose="02020603050405020304" pitchFamily="18" charset="0"/>
              </a:rPr>
            </a:br>
            <a:r>
              <a:rPr lang="en-US" sz="3500" kern="1200" cap="all" spc="200" baseline="0" dirty="0">
                <a:solidFill>
                  <a:srgbClr val="FFFFFF"/>
                </a:solidFill>
                <a:latin typeface="Times New Roman" panose="02020603050405020304" pitchFamily="18" charset="0"/>
                <a:cs typeface="Times New Roman" panose="02020603050405020304" pitchFamily="18" charset="0"/>
              </a:rPr>
              <a:t>Safety</a:t>
            </a:r>
          </a:p>
        </p:txBody>
      </p:sp>
      <p:sp>
        <p:nvSpPr>
          <p:cNvPr id="9" name="Flowchart: Document 8">
            <a:extLst>
              <a:ext uri="{FF2B5EF4-FFF2-40B4-BE49-F238E27FC236}">
                <a16:creationId xmlns:a16="http://schemas.microsoft.com/office/drawing/2014/main" id="{0AD84CCE-B61B-45FD-8942-77C913052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810447"/>
            <a:ext cx="2615184" cy="2615184"/>
          </a:xfrm>
          <a:prstGeom prst="flowChartDocument">
            <a:avLst/>
          </a:prstGeom>
          <a:noFill/>
          <a:ln w="317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1133A01-EEB4-37E5-AA16-A90963589EB2}"/>
              </a:ext>
            </a:extLst>
          </p:cNvPr>
          <p:cNvSpPr txBox="1"/>
          <p:nvPr/>
        </p:nvSpPr>
        <p:spPr>
          <a:xfrm>
            <a:off x="3577805" y="444883"/>
            <a:ext cx="4013440" cy="5632311"/>
          </a:xfrm>
          <a:prstGeom prst="rect">
            <a:avLst/>
          </a:prstGeom>
          <a:noFill/>
        </p:spPr>
        <p:txBody>
          <a:bodyPr wrap="square">
            <a:spAutoFit/>
          </a:bodyPr>
          <a:lstStyle/>
          <a:p>
            <a:r>
              <a:rPr lang="en-US" sz="4000" b="1" dirty="0">
                <a:solidFill>
                  <a:srgbClr val="0D1E38"/>
                </a:solidFill>
                <a:effectLst/>
                <a:latin typeface="Times New Roman" panose="02020603050405020304" pitchFamily="18" charset="0"/>
                <a:cs typeface="Times New Roman" panose="02020603050405020304" pitchFamily="18" charset="0"/>
              </a:rPr>
              <a:t>Food</a:t>
            </a:r>
          </a:p>
          <a:p>
            <a:br>
              <a:rPr lang="en-US" sz="4000" b="1" dirty="0">
                <a:solidFill>
                  <a:srgbClr val="0D1E38"/>
                </a:solidFill>
                <a:effectLst/>
                <a:latin typeface="Times New Roman" panose="02020603050405020304" pitchFamily="18" charset="0"/>
                <a:cs typeface="Times New Roman" panose="02020603050405020304" pitchFamily="18" charset="0"/>
              </a:rPr>
            </a:br>
            <a:r>
              <a:rPr lang="en-US" sz="4000" b="1" dirty="0">
                <a:solidFill>
                  <a:srgbClr val="0D1E38"/>
                </a:solidFill>
                <a:effectLst/>
                <a:latin typeface="Times New Roman" panose="02020603050405020304" pitchFamily="18" charset="0"/>
                <a:cs typeface="Times New Roman" panose="02020603050405020304" pitchFamily="18" charset="0"/>
              </a:rPr>
              <a:t>Water</a:t>
            </a:r>
          </a:p>
          <a:p>
            <a:br>
              <a:rPr lang="en-US" sz="4000" b="1" dirty="0">
                <a:solidFill>
                  <a:srgbClr val="0D1E38"/>
                </a:solidFill>
                <a:effectLst/>
                <a:latin typeface="Times New Roman" panose="02020603050405020304" pitchFamily="18" charset="0"/>
                <a:cs typeface="Times New Roman" panose="02020603050405020304" pitchFamily="18" charset="0"/>
              </a:rPr>
            </a:br>
            <a:r>
              <a:rPr lang="en-US" sz="4000" b="1" dirty="0">
                <a:solidFill>
                  <a:srgbClr val="0D1E38"/>
                </a:solidFill>
                <a:effectLst/>
                <a:latin typeface="Times New Roman" panose="02020603050405020304" pitchFamily="18" charset="0"/>
                <a:cs typeface="Times New Roman" panose="02020603050405020304" pitchFamily="18" charset="0"/>
              </a:rPr>
              <a:t>Medical/First Aid</a:t>
            </a:r>
          </a:p>
          <a:p>
            <a:br>
              <a:rPr lang="en-US" sz="4000" b="1" dirty="0">
                <a:solidFill>
                  <a:srgbClr val="0D1E38"/>
                </a:solidFill>
                <a:effectLst/>
                <a:latin typeface="Times New Roman" panose="02020603050405020304" pitchFamily="18" charset="0"/>
                <a:cs typeface="Times New Roman" panose="02020603050405020304" pitchFamily="18" charset="0"/>
              </a:rPr>
            </a:br>
            <a:r>
              <a:rPr lang="en-US" sz="4000" b="1" dirty="0">
                <a:solidFill>
                  <a:srgbClr val="0D1E38"/>
                </a:solidFill>
                <a:effectLst/>
                <a:latin typeface="Times New Roman" panose="02020603050405020304" pitchFamily="18" charset="0"/>
                <a:cs typeface="Times New Roman" panose="02020603050405020304" pitchFamily="18" charset="0"/>
              </a:rPr>
              <a:t>Sanitation</a:t>
            </a:r>
          </a:p>
          <a:p>
            <a:br>
              <a:rPr lang="en-US" sz="4000" b="1" dirty="0">
                <a:solidFill>
                  <a:srgbClr val="0D1E38"/>
                </a:solidFill>
                <a:effectLst/>
                <a:latin typeface="Times New Roman" panose="02020603050405020304" pitchFamily="18" charset="0"/>
                <a:cs typeface="Times New Roman" panose="02020603050405020304" pitchFamily="18" charset="0"/>
              </a:rPr>
            </a:br>
            <a:r>
              <a:rPr lang="en-US" sz="4000" b="1" dirty="0">
                <a:solidFill>
                  <a:srgbClr val="0D1E38"/>
                </a:solidFill>
                <a:effectLst/>
                <a:latin typeface="Times New Roman" panose="02020603050405020304" pitchFamily="18" charset="0"/>
                <a:cs typeface="Times New Roman" panose="02020603050405020304" pitchFamily="18" charset="0"/>
              </a:rPr>
              <a:t>Sheltering</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7642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A hand of two adults and a kid on top of each other">
            <a:extLst>
              <a:ext uri="{FF2B5EF4-FFF2-40B4-BE49-F238E27FC236}">
                <a16:creationId xmlns:a16="http://schemas.microsoft.com/office/drawing/2014/main" id="{5FE504F1-1D5B-8C2C-4E70-E6F29679DD32}"/>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9BCD65D1-529F-30E2-8074-7F25A3713908}"/>
              </a:ext>
            </a:extLst>
          </p:cNvPr>
          <p:cNvSpPr>
            <a:spLocks noGrp="1"/>
          </p:cNvSpPr>
          <p:nvPr>
            <p:ph type="title"/>
          </p:nvPr>
        </p:nvSpPr>
        <p:spPr>
          <a:xfrm>
            <a:off x="2231136" y="5045160"/>
            <a:ext cx="7729728" cy="731520"/>
          </a:xfrm>
          <a:solidFill>
            <a:srgbClr val="000000">
              <a:alpha val="70000"/>
            </a:srgbClr>
          </a:solidFill>
          <a:ln>
            <a:noFill/>
          </a:ln>
        </p:spPr>
        <p:txBody>
          <a:bodyPr vert="horz" lIns="182880" tIns="182880" rIns="182880" bIns="182880" rtlCol="0" anchor="ctr">
            <a:noAutofit/>
          </a:bodyPr>
          <a:lstStyle/>
          <a:p>
            <a:r>
              <a:rPr lang="en-US" sz="6000" kern="1200" cap="all" spc="200" baseline="0" dirty="0">
                <a:solidFill>
                  <a:srgbClr val="FFFFFF"/>
                </a:solidFill>
                <a:latin typeface="Times New Roman" panose="02020603050405020304" pitchFamily="18" charset="0"/>
                <a:cs typeface="Times New Roman" panose="02020603050405020304" pitchFamily="18" charset="0"/>
              </a:rPr>
              <a:t>Who??</a:t>
            </a:r>
          </a:p>
        </p:txBody>
      </p:sp>
      <p:sp>
        <p:nvSpPr>
          <p:cNvPr id="9" name="Rectangle 8">
            <a:extLst>
              <a:ext uri="{FF2B5EF4-FFF2-40B4-BE49-F238E27FC236}">
                <a16:creationId xmlns:a16="http://schemas.microsoft.com/office/drawing/2014/main" id="{A70E44F7-1AE7-45C1-BB2F-447BC47E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4880568"/>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7F82BD01-9360-D2CA-5111-A9DEDE92B4C7}"/>
              </a:ext>
            </a:extLst>
          </p:cNvPr>
          <p:cNvSpPr txBox="1"/>
          <p:nvPr/>
        </p:nvSpPr>
        <p:spPr>
          <a:xfrm>
            <a:off x="310550" y="250166"/>
            <a:ext cx="11490385" cy="132343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Who will you want to evacuate with?</a:t>
            </a:r>
          </a:p>
          <a:p>
            <a:r>
              <a:rPr lang="en-US" sz="2000" dirty="0">
                <a:latin typeface="Times New Roman" panose="02020603050405020304" pitchFamily="18" charset="0"/>
                <a:cs typeface="Times New Roman" panose="02020603050405020304" pitchFamily="18" charset="0"/>
              </a:rPr>
              <a:t>Is anyone injured or disabled?</a:t>
            </a:r>
          </a:p>
          <a:p>
            <a:r>
              <a:rPr lang="en-US" sz="2000" dirty="0">
                <a:latin typeface="Times New Roman" panose="02020603050405020304" pitchFamily="18" charset="0"/>
                <a:cs typeface="Times New Roman" panose="02020603050405020304" pitchFamily="18" charset="0"/>
              </a:rPr>
              <a:t>When the time comes, if you have planned to high-tail it out of the disaster zone and someone isn’t able to… what then?</a:t>
            </a:r>
          </a:p>
        </p:txBody>
      </p:sp>
    </p:spTree>
    <p:extLst>
      <p:ext uri="{BB962C8B-B14F-4D97-AF65-F5344CB8AC3E}">
        <p14:creationId xmlns:p14="http://schemas.microsoft.com/office/powerpoint/2010/main" val="2554347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B3125-7EDE-29F4-BCFB-6E0457269A6F}"/>
              </a:ext>
            </a:extLst>
          </p:cNvPr>
          <p:cNvSpPr>
            <a:spLocks noGrp="1"/>
          </p:cNvSpPr>
          <p:nvPr>
            <p:ph type="title"/>
          </p:nvPr>
        </p:nvSpPr>
        <p:spPr>
          <a:xfrm>
            <a:off x="8747795" y="430748"/>
            <a:ext cx="2758027" cy="830997"/>
          </a:xfrm>
        </p:spPr>
        <p:txBody>
          <a:bodyPr vert="horz" lIns="182880" tIns="182880" rIns="182880" bIns="182880" rtlCol="0" anchor="ctr">
            <a:noAutofit/>
          </a:bodyPr>
          <a:lstStyle/>
          <a:p>
            <a:r>
              <a:rPr lang="en-US" sz="2000" kern="1200" cap="all" spc="200" baseline="0">
                <a:solidFill>
                  <a:srgbClr val="262626"/>
                </a:solidFill>
                <a:latin typeface="Times New Roman" panose="02020603050405020304" pitchFamily="18" charset="0"/>
                <a:cs typeface="Times New Roman" panose="02020603050405020304" pitchFamily="18" charset="0"/>
              </a:rPr>
              <a:t>Search and rescue</a:t>
            </a:r>
          </a:p>
        </p:txBody>
      </p:sp>
      <p:pic>
        <p:nvPicPr>
          <p:cNvPr id="5" name="Picture 4" descr="Circular maze labyrinth">
            <a:extLst>
              <a:ext uri="{FF2B5EF4-FFF2-40B4-BE49-F238E27FC236}">
                <a16:creationId xmlns:a16="http://schemas.microsoft.com/office/drawing/2014/main" id="{9FD8D5D1-EA21-C9AB-CA38-5BB7E4721A8F}"/>
              </a:ext>
            </a:extLst>
          </p:cNvPr>
          <p:cNvPicPr>
            <a:picLocks noChangeAspect="1"/>
          </p:cNvPicPr>
          <p:nvPr/>
        </p:nvPicPr>
        <p:blipFill rotWithShape="1">
          <a:blip r:embed="rId2"/>
          <a:srcRect r="20815" b="-1"/>
          <a:stretch/>
        </p:blipFill>
        <p:spPr>
          <a:xfrm>
            <a:off x="1" y="10"/>
            <a:ext cx="8135424" cy="6857990"/>
          </a:xfrm>
          <a:prstGeom prst="rect">
            <a:avLst/>
          </a:prstGeom>
        </p:spPr>
      </p:pic>
      <p:sp>
        <p:nvSpPr>
          <p:cNvPr id="4" name="TextBox 3">
            <a:extLst>
              <a:ext uri="{FF2B5EF4-FFF2-40B4-BE49-F238E27FC236}">
                <a16:creationId xmlns:a16="http://schemas.microsoft.com/office/drawing/2014/main" id="{1E167876-D34A-4417-B920-B6DBB15F01B0}"/>
              </a:ext>
            </a:extLst>
          </p:cNvPr>
          <p:cNvSpPr txBox="1"/>
          <p:nvPr/>
        </p:nvSpPr>
        <p:spPr>
          <a:xfrm>
            <a:off x="8264817" y="2524158"/>
            <a:ext cx="3751692" cy="163121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On average, more than 1,000 Search &amp; Rescue (SAR) missions happen every year in Oregon. Lack of preparedness is a common denominator. </a:t>
            </a:r>
            <a:r>
              <a:rPr lang="en-US" sz="1200" dirty="0">
                <a:latin typeface="Times New Roman" panose="02020603050405020304" pitchFamily="18" charset="0"/>
                <a:cs typeface="Times New Roman" panose="02020603050405020304" pitchFamily="18" charset="0"/>
                <a:hlinkClick r:id="rId3"/>
              </a:rPr>
              <a:t>– State of Oregon Newsroom</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9213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0378C-BA87-1512-EB0F-39468275F254}"/>
              </a:ext>
            </a:extLst>
          </p:cNvPr>
          <p:cNvSpPr>
            <a:spLocks noGrp="1"/>
          </p:cNvSpPr>
          <p:nvPr>
            <p:ph type="title"/>
          </p:nvPr>
        </p:nvSpPr>
        <p:spPr>
          <a:xfrm>
            <a:off x="834511" y="2286000"/>
            <a:ext cx="2450592" cy="2286000"/>
          </a:xfrm>
          <a:prstGeom prst="flowChartDocument">
            <a:avLst/>
          </a:prstGeom>
          <a:solidFill>
            <a:schemeClr val="accent2"/>
          </a:solidFill>
          <a:ln>
            <a:noFill/>
          </a:ln>
        </p:spPr>
        <p:txBody>
          <a:bodyPr vert="horz" lIns="182880" tIns="182880" rIns="182880" bIns="182880" rtlCol="0" anchor="ctr">
            <a:normAutofit/>
          </a:bodyPr>
          <a:lstStyle/>
          <a:p>
            <a:r>
              <a:rPr lang="en-US" sz="2000" dirty="0">
                <a:solidFill>
                  <a:srgbClr val="FFFFFF"/>
                </a:solidFill>
                <a:latin typeface="Times New Roman" panose="02020603050405020304" pitchFamily="18" charset="0"/>
                <a:cs typeface="Times New Roman" panose="02020603050405020304" pitchFamily="18" charset="0"/>
              </a:rPr>
              <a:t>Medications &amp; First aid</a:t>
            </a:r>
          </a:p>
        </p:txBody>
      </p:sp>
      <p:sp>
        <p:nvSpPr>
          <p:cNvPr id="9" name="Flowchart: Document 8">
            <a:extLst>
              <a:ext uri="{FF2B5EF4-FFF2-40B4-BE49-F238E27FC236}">
                <a16:creationId xmlns:a16="http://schemas.microsoft.com/office/drawing/2014/main" id="{1E14715B-2E40-4760-AE23-026845A30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2121408"/>
            <a:ext cx="2615184" cy="2615184"/>
          </a:xfrm>
          <a:prstGeom prst="flowChartDocumen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5D08429-4C7A-4C37-848C-C1613E31D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8017" y="640080"/>
            <a:ext cx="7662672"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D8F4B2B-96EA-4C0F-84D3-5728F7CF0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7181" y="802767"/>
            <a:ext cx="7324344"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esk with stethoscope and computer keyboard">
            <a:extLst>
              <a:ext uri="{FF2B5EF4-FFF2-40B4-BE49-F238E27FC236}">
                <a16:creationId xmlns:a16="http://schemas.microsoft.com/office/drawing/2014/main" id="{18BC093E-E74F-D5A8-CCA5-100F7B456948}"/>
              </a:ext>
            </a:extLst>
          </p:cNvPr>
          <p:cNvPicPr>
            <a:picLocks noChangeAspect="1"/>
          </p:cNvPicPr>
          <p:nvPr/>
        </p:nvPicPr>
        <p:blipFill>
          <a:blip r:embed="rId2"/>
          <a:stretch>
            <a:fillRect/>
          </a:stretch>
        </p:blipFill>
        <p:spPr>
          <a:xfrm>
            <a:off x="4490118" y="1122807"/>
            <a:ext cx="6438471" cy="4297680"/>
          </a:xfrm>
          <a:prstGeom prst="rect">
            <a:avLst/>
          </a:prstGeom>
        </p:spPr>
      </p:pic>
    </p:spTree>
    <p:extLst>
      <p:ext uri="{BB962C8B-B14F-4D97-AF65-F5344CB8AC3E}">
        <p14:creationId xmlns:p14="http://schemas.microsoft.com/office/powerpoint/2010/main" val="1844233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F21A8D-454A-8335-07E9-2DC5D850D421}"/>
              </a:ext>
            </a:extLst>
          </p:cNvPr>
          <p:cNvSpPr txBox="1"/>
          <p:nvPr/>
        </p:nvSpPr>
        <p:spPr>
          <a:xfrm>
            <a:off x="399876" y="268448"/>
            <a:ext cx="11392248" cy="5940088"/>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Situation</a:t>
            </a:r>
          </a:p>
          <a:p>
            <a:r>
              <a:rPr lang="en-US" sz="2000" dirty="0">
                <a:latin typeface="Times New Roman" panose="02020603050405020304" pitchFamily="18" charset="0"/>
                <a:cs typeface="Times New Roman" panose="02020603050405020304" pitchFamily="18" charset="0"/>
              </a:rPr>
              <a:t>It’s Saturday evening and you’ve just returned from vacation. You are wearing one of your last three pairs of daily-use, disposable contacts. The new set is due to arrive on Monday. glasses that you use as backup are packed in your suitcase… which the airline has lost. They’ll call you as soon as they locate the suitcase, so you head home. The earthquake strikes at 2:00 am the next morning.</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Communications are down. The airline won’t be able to call you, even if they somehow miraculously find your suitcase… not that anyone is looking now. Your only pair of glasses isn’t going to find their way home anytime soon.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Transportation routes are severely damaged, fuel is not available, and delivery workers are at home taking care of their loved ones. You won’t be receiving those contacts anytime soon, either.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With only two pairs of contacts left, you will try to stretch their usage, but they are unlikely to last the week. And the world around you is nearly unrecognizable now. Not being able to see well in a post-disaster landscape will make the aftermath much more difficult to maneuver. </a:t>
            </a:r>
          </a:p>
          <a:p>
            <a:endParaRPr lang="en-US" sz="2000" dirty="0">
              <a:latin typeface="Times New Roman" panose="02020603050405020304" pitchFamily="18" charset="0"/>
              <a:cs typeface="Times New Roman" panose="02020603050405020304" pitchFamily="18" charset="0"/>
            </a:endParaRPr>
          </a:p>
          <a:p>
            <a:pPr algn="ctr"/>
            <a:r>
              <a:rPr lang="en-US" sz="2000" b="1" dirty="0">
                <a:latin typeface="Times New Roman" panose="02020603050405020304" pitchFamily="18" charset="0"/>
                <a:cs typeface="Times New Roman" panose="02020603050405020304" pitchFamily="18" charset="0"/>
              </a:rPr>
              <a:t>Preparedness Action </a:t>
            </a:r>
          </a:p>
          <a:p>
            <a:r>
              <a:rPr lang="en-US" sz="2000" dirty="0">
                <a:latin typeface="Times New Roman" panose="02020603050405020304" pitchFamily="18" charset="0"/>
                <a:cs typeface="Times New Roman" panose="02020603050405020304" pitchFamily="18" charset="0"/>
              </a:rPr>
              <a:t>have an extra 30-day supply of contacts and a spare pair of glasses. </a:t>
            </a:r>
          </a:p>
        </p:txBody>
      </p:sp>
    </p:spTree>
    <p:extLst>
      <p:ext uri="{BB962C8B-B14F-4D97-AF65-F5344CB8AC3E}">
        <p14:creationId xmlns:p14="http://schemas.microsoft.com/office/powerpoint/2010/main" val="2159890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The radiologic figure of a skeleton">
            <a:extLst>
              <a:ext uri="{FF2B5EF4-FFF2-40B4-BE49-F238E27FC236}">
                <a16:creationId xmlns:a16="http://schemas.microsoft.com/office/drawing/2014/main" id="{5F5B879E-09CD-FDD7-E545-2BC7AC002D9B}"/>
              </a:ext>
            </a:extLst>
          </p:cNvPr>
          <p:cNvPicPr>
            <a:picLocks noChangeAspect="1"/>
          </p:cNvPicPr>
          <p:nvPr/>
        </p:nvPicPr>
        <p:blipFill rotWithShape="1">
          <a:blip r:embed="rId2">
            <a:alphaModFix amt="35000"/>
          </a:blip>
          <a:srcRect l="9091" t="18883" b="3931"/>
          <a:stretch/>
        </p:blipFill>
        <p:spPr>
          <a:xfrm>
            <a:off x="20" y="10"/>
            <a:ext cx="12191980" cy="6857990"/>
          </a:xfrm>
          <a:prstGeom prst="rect">
            <a:avLst/>
          </a:prstGeom>
        </p:spPr>
      </p:pic>
      <p:sp>
        <p:nvSpPr>
          <p:cNvPr id="2" name="Title 1">
            <a:extLst>
              <a:ext uri="{FF2B5EF4-FFF2-40B4-BE49-F238E27FC236}">
                <a16:creationId xmlns:a16="http://schemas.microsoft.com/office/drawing/2014/main" id="{28B1646D-28F0-75F9-19D2-99D6031671FA}"/>
              </a:ext>
            </a:extLst>
          </p:cNvPr>
          <p:cNvSpPr>
            <a:spLocks noGrp="1"/>
          </p:cNvSpPr>
          <p:nvPr>
            <p:ph type="title"/>
          </p:nvPr>
        </p:nvSpPr>
        <p:spPr>
          <a:xfrm>
            <a:off x="2231136" y="960116"/>
            <a:ext cx="7729728" cy="731520"/>
          </a:xfrm>
          <a:prstGeom prst="flowChartDocument">
            <a:avLst/>
          </a:prstGeom>
          <a:solidFill>
            <a:srgbClr val="000000">
              <a:alpha val="70000"/>
            </a:srgbClr>
          </a:solidFill>
          <a:ln>
            <a:noFill/>
          </a:ln>
        </p:spPr>
        <p:txBody>
          <a:bodyPr vert="horz" lIns="182880" tIns="182880" rIns="182880" bIns="182880" rtlCol="0" anchor="ctr">
            <a:noAutofit/>
          </a:bodyPr>
          <a:lstStyle/>
          <a:p>
            <a:r>
              <a:rPr lang="en-US" sz="3000" kern="1200" cap="all" spc="200" baseline="0" dirty="0">
                <a:solidFill>
                  <a:srgbClr val="FFFFFF"/>
                </a:solidFill>
                <a:latin typeface="Times New Roman" panose="02020603050405020304" pitchFamily="18" charset="0"/>
                <a:cs typeface="Times New Roman" panose="02020603050405020304" pitchFamily="18" charset="0"/>
              </a:rPr>
              <a:t>Head, shoulders, knees &amp; toes</a:t>
            </a:r>
          </a:p>
        </p:txBody>
      </p:sp>
      <p:sp>
        <p:nvSpPr>
          <p:cNvPr id="14" name="Rectangle 13">
            <a:extLst>
              <a:ext uri="{FF2B5EF4-FFF2-40B4-BE49-F238E27FC236}">
                <a16:creationId xmlns:a16="http://schemas.microsoft.com/office/drawing/2014/main" id="{83CD2995-EC96-40C9-A0AD-9AA84AAE0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68068" y="795524"/>
            <a:ext cx="8055864" cy="106070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21FA336-7F03-C473-5897-BB3F4CE72666}"/>
              </a:ext>
            </a:extLst>
          </p:cNvPr>
          <p:cNvSpPr txBox="1"/>
          <p:nvPr/>
        </p:nvSpPr>
        <p:spPr>
          <a:xfrm>
            <a:off x="163068" y="1225679"/>
            <a:ext cx="5400970" cy="5632311"/>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Headaches</a:t>
            </a:r>
          </a:p>
          <a:p>
            <a:r>
              <a:rPr lang="en-US" sz="2000" dirty="0">
                <a:solidFill>
                  <a:schemeClr val="bg1"/>
                </a:solidFill>
                <a:latin typeface="Times New Roman" panose="02020603050405020304" pitchFamily="18" charset="0"/>
                <a:cs typeface="Times New Roman" panose="02020603050405020304" pitchFamily="18" charset="0"/>
              </a:rPr>
              <a:t>Ear Pain</a:t>
            </a:r>
          </a:p>
          <a:p>
            <a:r>
              <a:rPr lang="en-US" sz="2000" dirty="0">
                <a:solidFill>
                  <a:schemeClr val="bg1"/>
                </a:solidFill>
                <a:latin typeface="Times New Roman" panose="02020603050405020304" pitchFamily="18" charset="0"/>
                <a:cs typeface="Times New Roman" panose="02020603050405020304" pitchFamily="18" charset="0"/>
              </a:rPr>
              <a:t>Dry Eyes, Vision</a:t>
            </a:r>
          </a:p>
          <a:p>
            <a:r>
              <a:rPr lang="en-US" sz="2000" dirty="0">
                <a:solidFill>
                  <a:schemeClr val="bg1"/>
                </a:solidFill>
                <a:latin typeface="Times New Roman" panose="02020603050405020304" pitchFamily="18" charset="0"/>
                <a:cs typeface="Times New Roman" panose="02020603050405020304" pitchFamily="18" charset="0"/>
              </a:rPr>
              <a:t>Soar Throat</a:t>
            </a:r>
          </a:p>
          <a:p>
            <a:r>
              <a:rPr lang="en-US" sz="2000" dirty="0">
                <a:solidFill>
                  <a:schemeClr val="bg1"/>
                </a:solidFill>
                <a:latin typeface="Times New Roman" panose="02020603050405020304" pitchFamily="18" charset="0"/>
                <a:cs typeface="Times New Roman" panose="02020603050405020304" pitchFamily="18" charset="0"/>
              </a:rPr>
              <a:t>Cough</a:t>
            </a:r>
          </a:p>
          <a:p>
            <a:r>
              <a:rPr lang="en-US" sz="2000" dirty="0">
                <a:solidFill>
                  <a:schemeClr val="bg1"/>
                </a:solidFill>
                <a:latin typeface="Times New Roman" panose="02020603050405020304" pitchFamily="18" charset="0"/>
                <a:cs typeface="Times New Roman" panose="02020603050405020304" pitchFamily="18" charset="0"/>
              </a:rPr>
              <a:t>Congestion</a:t>
            </a:r>
          </a:p>
          <a:p>
            <a:r>
              <a:rPr lang="en-US" sz="2000" dirty="0">
                <a:solidFill>
                  <a:schemeClr val="bg1"/>
                </a:solidFill>
                <a:latin typeface="Times New Roman" panose="02020603050405020304" pitchFamily="18" charset="0"/>
                <a:cs typeface="Times New Roman" panose="02020603050405020304" pitchFamily="18" charset="0"/>
              </a:rPr>
              <a:t>Blood Pressure</a:t>
            </a:r>
          </a:p>
          <a:p>
            <a:r>
              <a:rPr lang="en-US" sz="2000" dirty="0">
                <a:solidFill>
                  <a:schemeClr val="bg1"/>
                </a:solidFill>
                <a:latin typeface="Times New Roman" panose="02020603050405020304" pitchFamily="18" charset="0"/>
                <a:cs typeface="Times New Roman" panose="02020603050405020304" pitchFamily="18" charset="0"/>
              </a:rPr>
              <a:t>Insulin &amp; Cooling Water </a:t>
            </a:r>
            <a:r>
              <a:rPr lang="en-US" sz="2000"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Wallet</a:t>
            </a:r>
            <a:endParaRPr lang="en-US" sz="2000" dirty="0">
              <a:solidFill>
                <a:schemeClr val="bg1"/>
              </a:solidFill>
              <a:latin typeface="Times New Roman" panose="02020603050405020304" pitchFamily="18" charset="0"/>
              <a:cs typeface="Times New Roman" panose="02020603050405020304" pitchFamily="18" charset="0"/>
            </a:endParaRPr>
          </a:p>
          <a:p>
            <a:r>
              <a:rPr lang="en-US" sz="2000" dirty="0">
                <a:solidFill>
                  <a:schemeClr val="bg1"/>
                </a:solidFill>
                <a:latin typeface="Times New Roman" panose="02020603050405020304" pitchFamily="18" charset="0"/>
                <a:cs typeface="Times New Roman" panose="02020603050405020304" pitchFamily="18" charset="0"/>
              </a:rPr>
              <a:t>Heart Medications</a:t>
            </a:r>
          </a:p>
          <a:p>
            <a:r>
              <a:rPr lang="en-US" sz="2000" dirty="0">
                <a:solidFill>
                  <a:schemeClr val="bg1"/>
                </a:solidFill>
                <a:latin typeface="Times New Roman" panose="02020603050405020304" pitchFamily="18" charset="0"/>
                <a:cs typeface="Times New Roman" panose="02020603050405020304" pitchFamily="18" charset="0"/>
              </a:rPr>
              <a:t>Lung Medications (Inhaler)</a:t>
            </a:r>
          </a:p>
          <a:p>
            <a:r>
              <a:rPr lang="en-US" sz="2000" dirty="0">
                <a:solidFill>
                  <a:schemeClr val="bg1"/>
                </a:solidFill>
                <a:latin typeface="Times New Roman" panose="02020603050405020304" pitchFamily="18" charset="0"/>
                <a:cs typeface="Times New Roman" panose="02020603050405020304" pitchFamily="18" charset="0"/>
              </a:rPr>
              <a:t>Anti-Diarrhea, Laxatives, Pepto</a:t>
            </a:r>
          </a:p>
          <a:p>
            <a:r>
              <a:rPr lang="en-US" sz="2000" dirty="0">
                <a:solidFill>
                  <a:schemeClr val="bg1"/>
                </a:solidFill>
                <a:latin typeface="Times New Roman" panose="02020603050405020304" pitchFamily="18" charset="0"/>
                <a:cs typeface="Times New Roman" panose="02020603050405020304" pitchFamily="18" charset="0"/>
              </a:rPr>
              <a:t>Fever Reducers</a:t>
            </a:r>
          </a:p>
          <a:p>
            <a:r>
              <a:rPr lang="en-US" sz="2000" dirty="0">
                <a:solidFill>
                  <a:schemeClr val="bg1"/>
                </a:solidFill>
                <a:latin typeface="Times New Roman" panose="02020603050405020304" pitchFamily="18" charset="0"/>
                <a:cs typeface="Times New Roman" panose="02020603050405020304" pitchFamily="18" charset="0"/>
              </a:rPr>
              <a:t>First Aid/CPR Certifications &amp; Supplies</a:t>
            </a:r>
          </a:p>
          <a:p>
            <a:r>
              <a:rPr lang="en-US" sz="2000" dirty="0">
                <a:solidFill>
                  <a:schemeClr val="bg1"/>
                </a:solidFill>
                <a:latin typeface="Times New Roman" panose="02020603050405020304" pitchFamily="18" charset="0"/>
                <a:cs typeface="Times New Roman" panose="02020603050405020304" pitchFamily="18" charset="0"/>
              </a:rPr>
              <a:t>Take a CERT class!</a:t>
            </a:r>
          </a:p>
          <a:p>
            <a:r>
              <a:rPr lang="en-US" sz="2000" dirty="0">
                <a:solidFill>
                  <a:schemeClr val="bg1"/>
                </a:solidFill>
                <a:latin typeface="Times New Roman" panose="02020603050405020304" pitchFamily="18" charset="0"/>
                <a:cs typeface="Times New Roman" panose="02020603050405020304" pitchFamily="18" charset="0"/>
              </a:rPr>
              <a:t>Prescriptions (30-day supply)</a:t>
            </a:r>
          </a:p>
          <a:p>
            <a:r>
              <a:rPr lang="en-US" sz="2000" dirty="0">
                <a:solidFill>
                  <a:schemeClr val="bg1"/>
                </a:solidFill>
                <a:latin typeface="Times New Roman" panose="02020603050405020304" pitchFamily="18" charset="0"/>
                <a:cs typeface="Times New Roman" panose="02020603050405020304" pitchFamily="18" charset="0"/>
              </a:rPr>
              <a:t>Covid Test Kits</a:t>
            </a:r>
          </a:p>
          <a:p>
            <a:r>
              <a:rPr lang="en-US" sz="2000" dirty="0">
                <a:solidFill>
                  <a:schemeClr val="bg1"/>
                </a:solidFill>
                <a:latin typeface="Times New Roman" panose="02020603050405020304" pitchFamily="18" charset="0"/>
                <a:cs typeface="Times New Roman" panose="02020603050405020304" pitchFamily="18" charset="0"/>
              </a:rPr>
              <a:t>Vitamins</a:t>
            </a:r>
          </a:p>
          <a:p>
            <a:r>
              <a:rPr lang="en-US" sz="2000" dirty="0">
                <a:solidFill>
                  <a:schemeClr val="bg1"/>
                </a:solidFill>
                <a:latin typeface="Times New Roman" panose="02020603050405020304" pitchFamily="18" charset="0"/>
                <a:cs typeface="Times New Roman" panose="02020603050405020304" pitchFamily="18" charset="0"/>
              </a:rPr>
              <a:t>Antihistamine Medications</a:t>
            </a:r>
          </a:p>
        </p:txBody>
      </p:sp>
      <p:sp>
        <p:nvSpPr>
          <p:cNvPr id="6" name="TextBox 5">
            <a:extLst>
              <a:ext uri="{FF2B5EF4-FFF2-40B4-BE49-F238E27FC236}">
                <a16:creationId xmlns:a16="http://schemas.microsoft.com/office/drawing/2014/main" id="{883F781D-DA4C-A706-B1EB-ADA7144A86DB}"/>
              </a:ext>
            </a:extLst>
          </p:cNvPr>
          <p:cNvSpPr txBox="1"/>
          <p:nvPr/>
        </p:nvSpPr>
        <p:spPr>
          <a:xfrm>
            <a:off x="6788989" y="6062476"/>
            <a:ext cx="4701396" cy="630942"/>
          </a:xfrm>
          <a:prstGeom prst="rect">
            <a:avLst/>
          </a:prstGeom>
          <a:noFill/>
        </p:spPr>
        <p:txBody>
          <a:bodyPr wrap="square" rtlCol="0">
            <a:spAutoFit/>
          </a:bodyPr>
          <a:lstStyle/>
          <a:p>
            <a:r>
              <a:rPr lang="en-US" sz="3500" dirty="0">
                <a:latin typeface="Times New Roman" panose="02020603050405020304" pitchFamily="18" charset="0"/>
                <a:cs typeface="Times New Roman" panose="02020603050405020304" pitchFamily="18" charset="0"/>
              </a:rPr>
              <a:t>Biggest Fish First!</a:t>
            </a:r>
          </a:p>
        </p:txBody>
      </p:sp>
    </p:spTree>
    <p:extLst>
      <p:ext uri="{BB962C8B-B14F-4D97-AF65-F5344CB8AC3E}">
        <p14:creationId xmlns:p14="http://schemas.microsoft.com/office/powerpoint/2010/main" val="2108627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017F-D98C-D0BF-D3AD-B39F41B94060}"/>
              </a:ext>
            </a:extLst>
          </p:cNvPr>
          <p:cNvSpPr>
            <a:spLocks noGrp="1"/>
          </p:cNvSpPr>
          <p:nvPr>
            <p:ph type="title"/>
          </p:nvPr>
        </p:nvSpPr>
        <p:spPr>
          <a:xfrm>
            <a:off x="8787865" y="3013505"/>
            <a:ext cx="2745667" cy="830997"/>
          </a:xfrm>
        </p:spPr>
        <p:txBody>
          <a:bodyPr vert="horz" lIns="182880" tIns="182880" rIns="182880" bIns="182880" rtlCol="0" anchor="ctr">
            <a:normAutofit/>
          </a:bodyPr>
          <a:lstStyle/>
          <a:p>
            <a:r>
              <a:rPr lang="en-US" sz="2000" kern="1200" cap="all" spc="200" baseline="0">
                <a:solidFill>
                  <a:srgbClr val="262626"/>
                </a:solidFill>
                <a:latin typeface="+mj-lt"/>
                <a:ea typeface="+mj-ea"/>
                <a:cs typeface="+mj-cs"/>
              </a:rPr>
              <a:t>Sanitation</a:t>
            </a:r>
          </a:p>
        </p:txBody>
      </p:sp>
      <p:pic>
        <p:nvPicPr>
          <p:cNvPr id="5" name="Picture 4" descr="Person washing hands illustration">
            <a:extLst>
              <a:ext uri="{FF2B5EF4-FFF2-40B4-BE49-F238E27FC236}">
                <a16:creationId xmlns:a16="http://schemas.microsoft.com/office/drawing/2014/main" id="{46823EB8-AD7C-8644-29BA-F71EF5772822}"/>
              </a:ext>
            </a:extLst>
          </p:cNvPr>
          <p:cNvPicPr>
            <a:picLocks noChangeAspect="1"/>
          </p:cNvPicPr>
          <p:nvPr/>
        </p:nvPicPr>
        <p:blipFill rotWithShape="1">
          <a:blip r:embed="rId2"/>
          <a:srcRect r="20815" b="-1"/>
          <a:stretch/>
        </p:blipFill>
        <p:spPr>
          <a:xfrm>
            <a:off x="1" y="10"/>
            <a:ext cx="8135424" cy="6857990"/>
          </a:xfrm>
          <a:prstGeom prst="rect">
            <a:avLst/>
          </a:prstGeom>
        </p:spPr>
      </p:pic>
    </p:spTree>
    <p:extLst>
      <p:ext uri="{BB962C8B-B14F-4D97-AF65-F5344CB8AC3E}">
        <p14:creationId xmlns:p14="http://schemas.microsoft.com/office/powerpoint/2010/main" val="3532134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F21A8D-454A-8335-07E9-2DC5D850D421}"/>
              </a:ext>
            </a:extLst>
          </p:cNvPr>
          <p:cNvSpPr txBox="1"/>
          <p:nvPr/>
        </p:nvSpPr>
        <p:spPr>
          <a:xfrm>
            <a:off x="399876" y="268448"/>
            <a:ext cx="11392248" cy="400110"/>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Twin Bucket System</a:t>
            </a:r>
          </a:p>
        </p:txBody>
      </p:sp>
      <p:sp>
        <p:nvSpPr>
          <p:cNvPr id="6" name="TextBox 5">
            <a:extLst>
              <a:ext uri="{FF2B5EF4-FFF2-40B4-BE49-F238E27FC236}">
                <a16:creationId xmlns:a16="http://schemas.microsoft.com/office/drawing/2014/main" id="{B95533E5-38F3-FBC7-689B-10EBDDA1BF68}"/>
              </a:ext>
            </a:extLst>
          </p:cNvPr>
          <p:cNvSpPr txBox="1"/>
          <p:nvPr/>
        </p:nvSpPr>
        <p:spPr>
          <a:xfrm>
            <a:off x="243696" y="1104983"/>
            <a:ext cx="6094562" cy="400110"/>
          </a:xfrm>
          <a:prstGeom prst="rect">
            <a:avLst/>
          </a:prstGeom>
          <a:noFill/>
        </p:spPr>
        <p:txBody>
          <a:bodyPr wrap="square">
            <a:spAutoFit/>
          </a:bodyPr>
          <a:lstStyle/>
          <a:p>
            <a:r>
              <a:rPr lang="en-US" sz="2000" b="0" i="0"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1,000 tons of feces</a:t>
            </a:r>
            <a:r>
              <a:rPr lang="en-US" sz="2000" b="0" i="0" dirty="0">
                <a:effectLst/>
                <a:latin typeface="Times New Roman" panose="02020603050405020304" pitchFamily="18" charset="0"/>
                <a:cs typeface="Times New Roman" panose="02020603050405020304" pitchFamily="18" charset="0"/>
              </a:rPr>
              <a:t>… every single day</a:t>
            </a:r>
            <a:endParaRPr lang="en-US" sz="2000" dirty="0">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53145082-DBFC-A377-D949-727A6417DD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8850" y="1651468"/>
            <a:ext cx="8778815" cy="4938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017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F21A8D-454A-8335-07E9-2DC5D850D421}"/>
              </a:ext>
            </a:extLst>
          </p:cNvPr>
          <p:cNvSpPr txBox="1"/>
          <p:nvPr/>
        </p:nvSpPr>
        <p:spPr>
          <a:xfrm>
            <a:off x="399876" y="268448"/>
            <a:ext cx="11392248" cy="400110"/>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Twin Bucket System</a:t>
            </a:r>
          </a:p>
        </p:txBody>
      </p:sp>
      <p:sp>
        <p:nvSpPr>
          <p:cNvPr id="6" name="TextBox 5">
            <a:extLst>
              <a:ext uri="{FF2B5EF4-FFF2-40B4-BE49-F238E27FC236}">
                <a16:creationId xmlns:a16="http://schemas.microsoft.com/office/drawing/2014/main" id="{B95533E5-38F3-FBC7-689B-10EBDDA1BF68}"/>
              </a:ext>
            </a:extLst>
          </p:cNvPr>
          <p:cNvSpPr txBox="1"/>
          <p:nvPr/>
        </p:nvSpPr>
        <p:spPr>
          <a:xfrm>
            <a:off x="243696" y="1104983"/>
            <a:ext cx="11548428" cy="400110"/>
          </a:xfrm>
          <a:prstGeom prst="rect">
            <a:avLst/>
          </a:prstGeom>
          <a:noFill/>
        </p:spPr>
        <p:txBody>
          <a:bodyPr wrap="square">
            <a:spAutoFit/>
          </a:bodyPr>
          <a:lstStyle/>
          <a:p>
            <a:r>
              <a:rPr lang="en-US" sz="2000" b="0" i="0" dirty="0">
                <a:effectLst/>
                <a:latin typeface="Times New Roman" panose="02020603050405020304" pitchFamily="18" charset="0"/>
                <a:cs typeface="Times New Roman" panose="02020603050405020304" pitchFamily="18" charset="0"/>
              </a:rPr>
              <a:t>“Plastic buckets – 5 or 6-gallon size; 2 buckets for 3-4 people for 3 days; a dozen buckets for a month.”</a:t>
            </a:r>
            <a:endParaRPr lang="en-US" sz="2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E16466A9-071D-C66C-9218-C24817DEDE6A}"/>
              </a:ext>
            </a:extLst>
          </p:cNvPr>
          <p:cNvSpPr txBox="1"/>
          <p:nvPr/>
        </p:nvSpPr>
        <p:spPr>
          <a:xfrm>
            <a:off x="3530760" y="1572186"/>
            <a:ext cx="4974299" cy="369332"/>
          </a:xfrm>
          <a:prstGeom prst="rect">
            <a:avLst/>
          </a:prstGeom>
          <a:noFill/>
        </p:spPr>
        <p:txBody>
          <a:bodyPr wrap="square">
            <a:spAutoFit/>
          </a:bodyPr>
          <a:lstStyle/>
          <a:p>
            <a:r>
              <a:rPr lang="en-US" dirty="0"/>
              <a:t>https://www.phlush.org/earthquake-sanitation-risks/</a:t>
            </a:r>
          </a:p>
        </p:txBody>
      </p:sp>
      <p:sp>
        <p:nvSpPr>
          <p:cNvPr id="7" name="TextBox 6">
            <a:extLst>
              <a:ext uri="{FF2B5EF4-FFF2-40B4-BE49-F238E27FC236}">
                <a16:creationId xmlns:a16="http://schemas.microsoft.com/office/drawing/2014/main" id="{B46F9D80-DCA7-C350-B200-03E2B9271339}"/>
              </a:ext>
            </a:extLst>
          </p:cNvPr>
          <p:cNvSpPr txBox="1"/>
          <p:nvPr/>
        </p:nvSpPr>
        <p:spPr>
          <a:xfrm>
            <a:off x="163902" y="2413338"/>
            <a:ext cx="5110792" cy="3170099"/>
          </a:xfrm>
          <a:prstGeom prst="rect">
            <a:avLst/>
          </a:prstGeom>
          <a:noFill/>
        </p:spPr>
        <p:txBody>
          <a:bodyPr wrap="square">
            <a:spAutoFit/>
          </a:bodyPr>
          <a:lstStyle/>
          <a:p>
            <a:pPr algn="l">
              <a:buFont typeface="Arial" panose="020B0604020202020204" pitchFamily="34" charset="0"/>
              <a:buChar char="•"/>
            </a:pPr>
            <a:r>
              <a:rPr lang="en-US" sz="2000" b="0" dirty="0">
                <a:effectLst/>
                <a:latin typeface="Times New Roman" panose="02020603050405020304" pitchFamily="18" charset="0"/>
                <a:cs typeface="Times New Roman" panose="02020603050405020304" pitchFamily="18" charset="0"/>
              </a:rPr>
              <a:t>A much longer recovery time for sewer and wastewater systems than for drinking water systems.</a:t>
            </a:r>
          </a:p>
          <a:p>
            <a:pPr algn="l">
              <a:buFont typeface="Arial" panose="020B0604020202020204" pitchFamily="34" charset="0"/>
              <a:buChar char="•"/>
            </a:pPr>
            <a:r>
              <a:rPr lang="en-US" sz="2000" b="0" dirty="0">
                <a:effectLst/>
                <a:latin typeface="Times New Roman" panose="02020603050405020304" pitchFamily="18" charset="0"/>
                <a:cs typeface="Times New Roman" panose="02020603050405020304" pitchFamily="18" charset="0"/>
              </a:rPr>
              <a:t>For Portland, controlling threats to public health and routing sewage away from population will take an estimated 6 to 12 months</a:t>
            </a:r>
          </a:p>
          <a:p>
            <a:pPr algn="l">
              <a:buFont typeface="Arial" panose="020B0604020202020204" pitchFamily="34" charset="0"/>
              <a:buChar char="•"/>
            </a:pPr>
            <a:r>
              <a:rPr lang="en-US" sz="2000" b="0" dirty="0">
                <a:effectLst/>
                <a:latin typeface="Times New Roman" panose="02020603050405020304" pitchFamily="18" charset="0"/>
                <a:cs typeface="Times New Roman" panose="02020603050405020304" pitchFamily="18" charset="0"/>
              </a:rPr>
              <a:t>Repairing collection systems that convey sewage to wastewater treatment plans will take 1-3 years.</a:t>
            </a:r>
          </a:p>
        </p:txBody>
      </p:sp>
      <p:pic>
        <p:nvPicPr>
          <p:cNvPr id="6146" name="Picture 2">
            <a:extLst>
              <a:ext uri="{FF2B5EF4-FFF2-40B4-BE49-F238E27FC236}">
                <a16:creationId xmlns:a16="http://schemas.microsoft.com/office/drawing/2014/main" id="{A3F442C5-7ABA-C5AE-5BA1-3E86C4BB52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8210" y="2283886"/>
            <a:ext cx="5962531" cy="4453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728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F21A8D-454A-8335-07E9-2DC5D850D421}"/>
              </a:ext>
            </a:extLst>
          </p:cNvPr>
          <p:cNvSpPr txBox="1"/>
          <p:nvPr/>
        </p:nvSpPr>
        <p:spPr>
          <a:xfrm>
            <a:off x="399876" y="268448"/>
            <a:ext cx="11392248" cy="400110"/>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Twin Bucket System</a:t>
            </a:r>
          </a:p>
        </p:txBody>
      </p:sp>
      <p:sp>
        <p:nvSpPr>
          <p:cNvPr id="6" name="TextBox 5">
            <a:extLst>
              <a:ext uri="{FF2B5EF4-FFF2-40B4-BE49-F238E27FC236}">
                <a16:creationId xmlns:a16="http://schemas.microsoft.com/office/drawing/2014/main" id="{B95533E5-38F3-FBC7-689B-10EBDDA1BF68}"/>
              </a:ext>
            </a:extLst>
          </p:cNvPr>
          <p:cNvSpPr txBox="1"/>
          <p:nvPr/>
        </p:nvSpPr>
        <p:spPr>
          <a:xfrm>
            <a:off x="243696" y="1104983"/>
            <a:ext cx="11548428" cy="400110"/>
          </a:xfrm>
          <a:prstGeom prst="rect">
            <a:avLst/>
          </a:prstGeom>
          <a:noFill/>
        </p:spPr>
        <p:txBody>
          <a:bodyPr wrap="square">
            <a:spAutoFit/>
          </a:bodyPr>
          <a:lstStyle/>
          <a:p>
            <a:r>
              <a:rPr lang="en-US" sz="2000" b="0" i="0" dirty="0">
                <a:effectLst/>
                <a:latin typeface="Times New Roman" panose="02020603050405020304" pitchFamily="18" charset="0"/>
                <a:cs typeface="Times New Roman" panose="02020603050405020304" pitchFamily="18" charset="0"/>
                <a:hlinkClick r:id="rId2"/>
              </a:rPr>
              <a:t>Print-Out</a:t>
            </a:r>
            <a:endParaRPr lang="en-US" sz="2000" dirty="0">
              <a:latin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493CD804-CE71-1D05-E5F4-4B1E50D10972}"/>
              </a:ext>
            </a:extLst>
          </p:cNvPr>
          <p:cNvPicPr>
            <a:picLocks noChangeAspect="1"/>
          </p:cNvPicPr>
          <p:nvPr/>
        </p:nvPicPr>
        <p:blipFill>
          <a:blip r:embed="rId3"/>
          <a:stretch>
            <a:fillRect/>
          </a:stretch>
        </p:blipFill>
        <p:spPr>
          <a:xfrm>
            <a:off x="6697230" y="2031999"/>
            <a:ext cx="2964007" cy="3602499"/>
          </a:xfrm>
          <a:prstGeom prst="rect">
            <a:avLst/>
          </a:prstGeom>
        </p:spPr>
      </p:pic>
      <p:sp>
        <p:nvSpPr>
          <p:cNvPr id="21" name="AutoShape 8" descr="image">
            <a:extLst>
              <a:ext uri="{FF2B5EF4-FFF2-40B4-BE49-F238E27FC236}">
                <a16:creationId xmlns:a16="http://schemas.microsoft.com/office/drawing/2014/main" id="{B5F5D1A2-7553-BF8F-1E2D-CAC7CCDB69E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2" name="Picture 21">
            <a:extLst>
              <a:ext uri="{FF2B5EF4-FFF2-40B4-BE49-F238E27FC236}">
                <a16:creationId xmlns:a16="http://schemas.microsoft.com/office/drawing/2014/main" id="{F52E1750-F900-CED3-CE8F-97E1E04CCBF8}"/>
              </a:ext>
            </a:extLst>
          </p:cNvPr>
          <p:cNvPicPr>
            <a:picLocks noChangeAspect="1"/>
          </p:cNvPicPr>
          <p:nvPr/>
        </p:nvPicPr>
        <p:blipFill>
          <a:blip r:embed="rId4"/>
          <a:stretch>
            <a:fillRect/>
          </a:stretch>
        </p:blipFill>
        <p:spPr>
          <a:xfrm>
            <a:off x="1420040" y="1253761"/>
            <a:ext cx="4299145" cy="5158973"/>
          </a:xfrm>
          <a:prstGeom prst="rect">
            <a:avLst/>
          </a:prstGeom>
        </p:spPr>
      </p:pic>
    </p:spTree>
    <p:extLst>
      <p:ext uri="{BB962C8B-B14F-4D97-AF65-F5344CB8AC3E}">
        <p14:creationId xmlns:p14="http://schemas.microsoft.com/office/powerpoint/2010/main" val="2317011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194" name="Picture 2" descr="Easy-Build Handwashing Station, With Videos">
            <a:extLst>
              <a:ext uri="{FF2B5EF4-FFF2-40B4-BE49-F238E27FC236}">
                <a16:creationId xmlns:a16="http://schemas.microsoft.com/office/drawing/2014/main" id="{0645329F-7454-E07B-A2F9-D6178263520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091" b="1190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AEF5DC-24C0-70A0-FFE5-C754867DAAC3}"/>
              </a:ext>
            </a:extLst>
          </p:cNvPr>
          <p:cNvSpPr txBox="1"/>
          <p:nvPr/>
        </p:nvSpPr>
        <p:spPr>
          <a:xfrm>
            <a:off x="8827699" y="6205027"/>
            <a:ext cx="3214777" cy="523220"/>
          </a:xfrm>
          <a:prstGeom prst="rect">
            <a:avLst/>
          </a:prstGeom>
          <a:noFill/>
        </p:spPr>
        <p:txBody>
          <a:bodyPr wrap="square">
            <a:spAutoFit/>
          </a:bodyPr>
          <a:lstStyle/>
          <a:p>
            <a:r>
              <a:rPr lang="en-US" sz="1400" dirty="0">
                <a:solidFill>
                  <a:schemeClr val="bg1"/>
                </a:solidFill>
                <a:latin typeface="Times New Roman" panose="02020603050405020304" pitchFamily="18" charset="0"/>
                <a:cs typeface="Times New Roman" panose="02020603050405020304" pitchFamily="18" charset="0"/>
              </a:rPr>
              <a:t>https://www.instructables.com/Easy-Build-Handwashing-Station-With-Videos/</a:t>
            </a:r>
          </a:p>
        </p:txBody>
      </p:sp>
    </p:spTree>
    <p:extLst>
      <p:ext uri="{BB962C8B-B14F-4D97-AF65-F5344CB8AC3E}">
        <p14:creationId xmlns:p14="http://schemas.microsoft.com/office/powerpoint/2010/main" val="1805243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Close-up of bubbles floating against blurred background">
            <a:extLst>
              <a:ext uri="{FF2B5EF4-FFF2-40B4-BE49-F238E27FC236}">
                <a16:creationId xmlns:a16="http://schemas.microsoft.com/office/drawing/2014/main" id="{3C082275-F496-E601-EACD-C0E9CF871486}"/>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5951270D-6478-004C-DE5D-46BEE65123DE}"/>
              </a:ext>
            </a:extLst>
          </p:cNvPr>
          <p:cNvSpPr>
            <a:spLocks noGrp="1"/>
          </p:cNvSpPr>
          <p:nvPr>
            <p:ph type="title"/>
          </p:nvPr>
        </p:nvSpPr>
        <p:spPr>
          <a:xfrm>
            <a:off x="2064881" y="224139"/>
            <a:ext cx="7729728" cy="941796"/>
          </a:xfrm>
          <a:solidFill>
            <a:srgbClr val="FFFFFF">
              <a:alpha val="80000"/>
            </a:srgbClr>
          </a:solidFill>
        </p:spPr>
        <p:txBody>
          <a:bodyPr vert="horz" lIns="182880" tIns="182880" rIns="182880" bIns="182880" rtlCol="0" anchor="ctr">
            <a:normAutofit/>
          </a:bodyPr>
          <a:lstStyle/>
          <a:p>
            <a:r>
              <a:rPr lang="en-US" sz="2000" kern="1200" cap="all" spc="200" baseline="0" dirty="0">
                <a:solidFill>
                  <a:srgbClr val="262626"/>
                </a:solidFill>
                <a:latin typeface="Times New Roman" panose="02020603050405020304" pitchFamily="18" charset="0"/>
                <a:cs typeface="Times New Roman" panose="02020603050405020304" pitchFamily="18" charset="0"/>
              </a:rPr>
              <a:t>Soap, Disinfectants, sanitizers, gloves, masks, garbage bags, wipes…extra water!</a:t>
            </a:r>
          </a:p>
        </p:txBody>
      </p:sp>
    </p:spTree>
    <p:extLst>
      <p:ext uri="{BB962C8B-B14F-4D97-AF65-F5344CB8AC3E}">
        <p14:creationId xmlns:p14="http://schemas.microsoft.com/office/powerpoint/2010/main" val="405329692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4153</TotalTime>
  <Words>1128</Words>
  <Application>Microsoft Office PowerPoint</Application>
  <PresentationFormat>Widescreen</PresentationFormat>
  <Paragraphs>138</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Gill Sans MT</vt:lpstr>
      <vt:lpstr>Times New Roman</vt:lpstr>
      <vt:lpstr>Parcel</vt:lpstr>
      <vt:lpstr>PowerPoint Presentation</vt:lpstr>
      <vt:lpstr>Thought for the day</vt:lpstr>
      <vt:lpstr>Evacuating vs. sheltering in place</vt:lpstr>
      <vt:lpstr>Expected Impacts</vt:lpstr>
      <vt:lpstr>Oregon Resilience Plan</vt:lpstr>
      <vt:lpstr>Camping</vt:lpstr>
      <vt:lpstr>Cascadia Rising’s Exercise Scenario Document</vt:lpstr>
      <vt:lpstr>Stay or go?</vt:lpstr>
      <vt:lpstr>Stay or go?</vt:lpstr>
      <vt:lpstr>January 2023 low: -6°</vt:lpstr>
      <vt:lpstr>July 2023 High: 97°</vt:lpstr>
      <vt:lpstr>Volcanoes... And Earthquakes</vt:lpstr>
      <vt:lpstr>We could get lucky</vt:lpstr>
      <vt:lpstr>Co-Disasters</vt:lpstr>
      <vt:lpstr>Weight &amp; Safety</vt:lpstr>
      <vt:lpstr>Who??</vt:lpstr>
      <vt:lpstr>Search and rescue</vt:lpstr>
      <vt:lpstr>Medications &amp; First aid</vt:lpstr>
      <vt:lpstr>PowerPoint Presentation</vt:lpstr>
      <vt:lpstr>Head, shoulders, knees &amp; toes</vt:lpstr>
      <vt:lpstr>Sanitation</vt:lpstr>
      <vt:lpstr>PowerPoint Presentation</vt:lpstr>
      <vt:lpstr>PowerPoint Presentation</vt:lpstr>
      <vt:lpstr>PowerPoint Presentation</vt:lpstr>
      <vt:lpstr>PowerPoint Presentation</vt:lpstr>
      <vt:lpstr>Soap, Disinfectants, sanitizers, gloves, masks, garbage bags, wipes…extra water!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Good</dc:creator>
  <cp:lastModifiedBy>Bridget Good</cp:lastModifiedBy>
  <cp:revision>1</cp:revision>
  <dcterms:created xsi:type="dcterms:W3CDTF">2023-07-27T21:15:16Z</dcterms:created>
  <dcterms:modified xsi:type="dcterms:W3CDTF">2023-07-30T18:28:27Z</dcterms:modified>
</cp:coreProperties>
</file>